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2"/>
  </p:notesMasterIdLst>
  <p:sldIdLst>
    <p:sldId id="420" r:id="rId2"/>
    <p:sldId id="421" r:id="rId3"/>
    <p:sldId id="383" r:id="rId4"/>
    <p:sldId id="256" r:id="rId5"/>
    <p:sldId id="257" r:id="rId6"/>
    <p:sldId id="262" r:id="rId7"/>
    <p:sldId id="277" r:id="rId8"/>
    <p:sldId id="272" r:id="rId9"/>
    <p:sldId id="265" r:id="rId10"/>
    <p:sldId id="278" r:id="rId11"/>
    <p:sldId id="273" r:id="rId12"/>
    <p:sldId id="268" r:id="rId13"/>
    <p:sldId id="269" r:id="rId14"/>
    <p:sldId id="270" r:id="rId15"/>
    <p:sldId id="271" r:id="rId16"/>
    <p:sldId id="276" r:id="rId17"/>
    <p:sldId id="279" r:id="rId18"/>
    <p:sldId id="259" r:id="rId19"/>
    <p:sldId id="380" r:id="rId20"/>
    <p:sldId id="381" r:id="rId21"/>
    <p:sldId id="382" r:id="rId22"/>
    <p:sldId id="407" r:id="rId23"/>
    <p:sldId id="408" r:id="rId24"/>
    <p:sldId id="280" r:id="rId25"/>
    <p:sldId id="281" r:id="rId26"/>
    <p:sldId id="282" r:id="rId27"/>
    <p:sldId id="409" r:id="rId28"/>
    <p:sldId id="410" r:id="rId29"/>
    <p:sldId id="411" r:id="rId30"/>
    <p:sldId id="384" r:id="rId31"/>
    <p:sldId id="385" r:id="rId32"/>
    <p:sldId id="386" r:id="rId33"/>
    <p:sldId id="387" r:id="rId34"/>
    <p:sldId id="389" r:id="rId35"/>
    <p:sldId id="390" r:id="rId36"/>
    <p:sldId id="391" r:id="rId37"/>
    <p:sldId id="392" r:id="rId38"/>
    <p:sldId id="393" r:id="rId39"/>
    <p:sldId id="297" r:id="rId40"/>
    <p:sldId id="402" r:id="rId41"/>
    <p:sldId id="403" r:id="rId42"/>
    <p:sldId id="301" r:id="rId43"/>
    <p:sldId id="412" r:id="rId44"/>
    <p:sldId id="413" r:id="rId45"/>
    <p:sldId id="305" r:id="rId46"/>
    <p:sldId id="306" r:id="rId47"/>
    <p:sldId id="307" r:id="rId48"/>
    <p:sldId id="396" r:id="rId49"/>
    <p:sldId id="397" r:id="rId50"/>
    <p:sldId id="310" r:id="rId51"/>
    <p:sldId id="311" r:id="rId52"/>
    <p:sldId id="312" r:id="rId53"/>
    <p:sldId id="313" r:id="rId54"/>
    <p:sldId id="314" r:id="rId55"/>
    <p:sldId id="315" r:id="rId56"/>
    <p:sldId id="316" r:id="rId57"/>
    <p:sldId id="317" r:id="rId58"/>
    <p:sldId id="318" r:id="rId59"/>
    <p:sldId id="319" r:id="rId60"/>
    <p:sldId id="321" r:id="rId61"/>
    <p:sldId id="322" r:id="rId62"/>
    <p:sldId id="323" r:id="rId63"/>
    <p:sldId id="324" r:id="rId64"/>
    <p:sldId id="398" r:id="rId65"/>
    <p:sldId id="414" r:id="rId66"/>
    <p:sldId id="415" r:id="rId67"/>
    <p:sldId id="416" r:id="rId68"/>
    <p:sldId id="362" r:id="rId69"/>
    <p:sldId id="364" r:id="rId70"/>
    <p:sldId id="419" r:id="rId7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1F8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94711" autoAdjust="0"/>
  </p:normalViewPr>
  <p:slideViewPr>
    <p:cSldViewPr snapToGrid="0" snapToObjects="1">
      <p:cViewPr varScale="1">
        <p:scale>
          <a:sx n="81" d="100"/>
          <a:sy n="81" d="100"/>
        </p:scale>
        <p:origin x="149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jp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7E436-D91D-4F66-9B4F-1FF3DC54F80E}" type="datetimeFigureOut">
              <a:rPr lang="en-US" smtClean="0"/>
              <a:t>9/18/2020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7137B7-0393-449F-945A-AD49D3397DE1}" type="slidenum">
              <a:rPr lang="en-US" smtClean="0"/>
              <a:t>‹#›</a:t>
            </a:fld>
            <a:endParaRPr lang="en-US"/>
          </a:p>
        </p:txBody>
      </p:sp>
    </p:spTree>
    <p:extLst>
      <p:ext uri="{BB962C8B-B14F-4D97-AF65-F5344CB8AC3E}">
        <p14:creationId xmlns:p14="http://schemas.microsoft.com/office/powerpoint/2010/main" val="1475816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15</a:t>
            </a:fld>
            <a:endParaRPr lang="en-US" dirty="0"/>
          </a:p>
        </p:txBody>
      </p:sp>
    </p:spTree>
    <p:extLst>
      <p:ext uri="{BB962C8B-B14F-4D97-AF65-F5344CB8AC3E}">
        <p14:creationId xmlns:p14="http://schemas.microsoft.com/office/powerpoint/2010/main" val="1583736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16</a:t>
            </a:fld>
            <a:endParaRPr lang="en-US" dirty="0"/>
          </a:p>
        </p:txBody>
      </p:sp>
    </p:spTree>
    <p:extLst>
      <p:ext uri="{BB962C8B-B14F-4D97-AF65-F5344CB8AC3E}">
        <p14:creationId xmlns:p14="http://schemas.microsoft.com/office/powerpoint/2010/main" val="98744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file://localhost/Users/David/Documents/+Clients/UncommonSchools/PowerPoint/US_tag_RGB.png"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7" name="Rectangle 6"/>
          <p:cNvSpPr/>
          <p:nvPr/>
        </p:nvSpPr>
        <p:spPr bwMode="grayWhite">
          <a:xfrm>
            <a:off x="0" y="0"/>
            <a:ext cx="9143999" cy="6858000"/>
          </a:xfrm>
          <a:prstGeom prst="rect">
            <a:avLst/>
          </a:prstGeom>
          <a:solidFill>
            <a:srgbClr val="FFDD00"/>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sp>
        <p:nvSpPr>
          <p:cNvPr id="8"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tx1"/>
                </a:solidFill>
                <a:latin typeface="Franklin Gothic Book" pitchFamily="34" charset="0"/>
              </a:defRPr>
            </a:lvl1pPr>
          </a:lstStyle>
          <a:p>
            <a:fld id="{C5EF2332-01BF-834F-8236-50238282D533}" type="slidenum">
              <a:rPr lang="en-US" smtClean="0"/>
              <a:t>‹#›</a:t>
            </a:fld>
            <a:endParaRPr lang="en-US"/>
          </a:p>
        </p:txBody>
      </p:sp>
      <p:sp>
        <p:nvSpPr>
          <p:cNvPr id="13" name="Title 1"/>
          <p:cNvSpPr>
            <a:spLocks noGrp="1"/>
          </p:cNvSpPr>
          <p:nvPr>
            <p:ph type="ctrTitle"/>
          </p:nvPr>
        </p:nvSpPr>
        <p:spPr>
          <a:xfrm>
            <a:off x="914400" y="1447800"/>
            <a:ext cx="7315200" cy="1362456"/>
          </a:xfrm>
        </p:spPr>
        <p:txBody>
          <a:bodyPr/>
          <a:lstStyle>
            <a:lvl1pPr algn="l">
              <a:defRPr b="1">
                <a:solidFill>
                  <a:schemeClr val="accent4"/>
                </a:solidFill>
              </a:defRPr>
            </a:lvl1pPr>
          </a:lstStyle>
          <a:p>
            <a:r>
              <a:rPr lang="en-US"/>
              <a:t>Click to edit Master title style</a:t>
            </a:r>
            <a:endParaRPr lang="en-US" dirty="0"/>
          </a:p>
        </p:txBody>
      </p:sp>
      <p:sp>
        <p:nvSpPr>
          <p:cNvPr id="14" name="Subtitle 2"/>
          <p:cNvSpPr>
            <a:spLocks noGrp="1"/>
          </p:cNvSpPr>
          <p:nvPr>
            <p:ph type="subTitle" idx="1"/>
          </p:nvPr>
        </p:nvSpPr>
        <p:spPr>
          <a:xfrm>
            <a:off x="914400" y="2971800"/>
            <a:ext cx="6400800" cy="1499616"/>
          </a:xfrm>
        </p:spPr>
        <p:txBody>
          <a:bodyPr/>
          <a:lstStyle>
            <a:lvl1pPr marL="0" indent="0" algn="l">
              <a:buNone/>
              <a:defRPr b="0">
                <a:solidFill>
                  <a:schemeClr val="accent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4780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p:spTree>
      <p:nvGrpSpPr>
        <p:cNvPr id="1" name=""/>
        <p:cNvGrpSpPr/>
        <p:nvPr/>
      </p:nvGrpSpPr>
      <p:grpSpPr>
        <a:xfrm>
          <a:off x="0" y="0"/>
          <a:ext cx="0" cy="0"/>
          <a:chOff x="0" y="0"/>
          <a:chExt cx="0" cy="0"/>
        </a:xfrm>
      </p:grpSpPr>
      <p:sp>
        <p:nvSpPr>
          <p:cNvPr id="7" name="Rectangle 6"/>
          <p:cNvSpPr/>
          <p:nvPr/>
        </p:nvSpPr>
        <p:spPr bwMode="grayWhite">
          <a:xfrm>
            <a:off x="1" y="0"/>
            <a:ext cx="9143999" cy="6858000"/>
          </a:xfrm>
          <a:prstGeom prst="rect">
            <a:avLst/>
          </a:prstGeom>
          <a:solidFill>
            <a:srgbClr val="3F3F3F"/>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pic>
        <p:nvPicPr>
          <p:cNvPr id="8" name="US_tag_RGB.png" descr="/Users/David/Documents/+Clients/UncommonSchools/PowerPoint/US_tag_RGB.png"/>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a:xfrm>
            <a:off x="356995" y="5512106"/>
            <a:ext cx="3960460" cy="931873"/>
          </a:xfrm>
          <a:prstGeom prst="rect">
            <a:avLst/>
          </a:prstGeom>
        </p:spPr>
      </p:pic>
      <p:sp>
        <p:nvSpPr>
          <p:cNvPr id="6" name="Title 1"/>
          <p:cNvSpPr>
            <a:spLocks noGrp="1"/>
          </p:cNvSpPr>
          <p:nvPr>
            <p:ph type="title" hasCustomPrompt="1"/>
          </p:nvPr>
        </p:nvSpPr>
        <p:spPr bwMode="black">
          <a:xfrm>
            <a:off x="914400" y="1447800"/>
            <a:ext cx="7315200" cy="1362075"/>
          </a:xfrm>
        </p:spPr>
        <p:txBody>
          <a:bodyPr anchor="ctr">
            <a:noAutofit/>
          </a:bodyPr>
          <a:lstStyle>
            <a:lvl1pPr algn="l">
              <a:defRPr sz="2800" b="1" cap="none" baseline="0">
                <a:solidFill>
                  <a:schemeClr val="bg1"/>
                </a:solidFill>
                <a:latin typeface="Franklin Gothic Book" pitchFamily="34" charset="0"/>
              </a:defRPr>
            </a:lvl1pPr>
          </a:lstStyle>
          <a:p>
            <a:r>
              <a:rPr lang="en-US" dirty="0"/>
              <a:t>Click to edit master title style</a:t>
            </a:r>
          </a:p>
        </p:txBody>
      </p:sp>
      <p:sp>
        <p:nvSpPr>
          <p:cNvPr id="9" name="Text Placeholder 2"/>
          <p:cNvSpPr>
            <a:spLocks noGrp="1"/>
          </p:cNvSpPr>
          <p:nvPr>
            <p:ph type="body" idx="1"/>
          </p:nvPr>
        </p:nvSpPr>
        <p:spPr bwMode="black">
          <a:xfrm>
            <a:off x="914400" y="2971800"/>
            <a:ext cx="6400800" cy="1500187"/>
          </a:xfrm>
        </p:spPr>
        <p:txBody>
          <a:bodyPr anchor="t"/>
          <a:lstStyle>
            <a:lvl1pPr marL="0" indent="0">
              <a:buNone/>
              <a:defRPr sz="2000" b="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24901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ingle lead templat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74638"/>
            <a:ext cx="8503920" cy="487362"/>
          </a:xfrm>
        </p:spPr>
        <p:txBody>
          <a:bodyPr anchor="ctr">
            <a:noAutofit/>
          </a:bodyPr>
          <a:lstStyle>
            <a:lvl1pPr>
              <a:defRPr sz="2400">
                <a:solidFill>
                  <a:schemeClr val="tx1"/>
                </a:solidFill>
              </a:defRPr>
            </a:lvl1pPr>
          </a:lstStyle>
          <a:p>
            <a:r>
              <a:rPr lang="en-US" dirty="0"/>
              <a:t>General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561049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ouble lead template">
    <p:spTree>
      <p:nvGrpSpPr>
        <p:cNvPr id="1" name=""/>
        <p:cNvGrpSpPr/>
        <p:nvPr/>
      </p:nvGrpSpPr>
      <p:grpSpPr>
        <a:xfrm>
          <a:off x="0" y="0"/>
          <a:ext cx="0" cy="0"/>
          <a:chOff x="0" y="0"/>
          <a:chExt cx="0" cy="0"/>
        </a:xfrm>
      </p:grpSpPr>
      <p:sp>
        <p:nvSpPr>
          <p:cNvPr id="6" name="Rectangle 5"/>
          <p:cNvSpPr/>
          <p:nvPr/>
        </p:nvSpPr>
        <p:spPr bwMode="gray">
          <a:xfrm>
            <a:off x="0" y="0"/>
            <a:ext cx="9144000" cy="616122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41410"/>
            <a:ext cx="8503920" cy="487362"/>
          </a:xfrm>
        </p:spPr>
        <p:txBody>
          <a:bodyPr anchor="ctr">
            <a:noAutofit/>
          </a:bodyPr>
          <a:lstStyle>
            <a:lvl1pPr>
              <a:defRPr sz="2400">
                <a:solidFill>
                  <a:schemeClr val="tx1"/>
                </a:solidFill>
              </a:defRPr>
            </a:lvl1pPr>
          </a:lstStyle>
          <a:p>
            <a:r>
              <a:rPr lang="en-US" dirty="0"/>
              <a:t>Double lead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cxnSp>
        <p:nvCxnSpPr>
          <p:cNvPr id="12" name="Straight Connector 11"/>
          <p:cNvCxnSpPr/>
          <p:nvPr/>
        </p:nvCxnSpPr>
        <p:spPr>
          <a:xfrm>
            <a:off x="304800" y="924465"/>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510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9/18/2020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9/18/2020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5" name="–Johnny Appleseed"/>
          <p:cNvSpPr>
            <a:spLocks noGrp="1"/>
          </p:cNvSpPr>
          <p:nvPr>
            <p:ph type="body" sz="quarter" idx="13"/>
          </p:nvPr>
        </p:nvSpPr>
        <p:spPr>
          <a:xfrm>
            <a:off x="895351" y="4000501"/>
            <a:ext cx="7358063" cy="400110"/>
          </a:xfrm>
          <a:prstGeom prst="rect">
            <a:avLst/>
          </a:prstGeom>
        </p:spPr>
        <p:txBody>
          <a:bodyPr anchor="t">
            <a:spAutoFit/>
          </a:bodyPr>
          <a:lstStyle>
            <a:lvl1pPr marL="0" indent="0" algn="ctr">
              <a:spcBef>
                <a:spcPts val="0"/>
              </a:spcBef>
              <a:buSzTx/>
              <a:buNone/>
              <a:defRPr sz="2000">
                <a:solidFill>
                  <a:srgbClr val="535353"/>
                </a:solidFill>
                <a:latin typeface="Source Sans Pro"/>
                <a:ea typeface="Source Sans Pro"/>
                <a:cs typeface="Source Sans Pro"/>
                <a:sym typeface="Source Sans Pro"/>
              </a:defRPr>
            </a:lvl1pPr>
          </a:lstStyle>
          <a:p>
            <a:r>
              <a:t>–Johnny Appleseed</a:t>
            </a:r>
          </a:p>
        </p:txBody>
      </p:sp>
      <p:sp>
        <p:nvSpPr>
          <p:cNvPr id="46" name="“Type a quote here.”"/>
          <p:cNvSpPr>
            <a:spLocks noGrp="1"/>
          </p:cNvSpPr>
          <p:nvPr>
            <p:ph type="body" sz="quarter" idx="14"/>
          </p:nvPr>
        </p:nvSpPr>
        <p:spPr>
          <a:xfrm>
            <a:off x="890588" y="2702591"/>
            <a:ext cx="7358063" cy="815608"/>
          </a:xfrm>
          <a:prstGeom prst="rect">
            <a:avLst/>
          </a:prstGeom>
        </p:spPr>
        <p:txBody>
          <a:bodyPr>
            <a:spAutoFit/>
          </a:bodyPr>
          <a:lstStyle>
            <a:lvl1pPr marL="0" indent="0" algn="ctr">
              <a:spcBef>
                <a:spcPts val="0"/>
              </a:spcBef>
              <a:buSzTx/>
              <a:buNone/>
              <a:defRPr sz="4700" i="1">
                <a:solidFill>
                  <a:srgbClr val="005493">
                    <a:alpha val="75000"/>
                  </a:srgbClr>
                </a:solidFill>
                <a:latin typeface="Source Sans Pro ExtraLight"/>
                <a:ea typeface="Source Sans Pro ExtraLight"/>
                <a:cs typeface="Source Sans Pro ExtraLight"/>
                <a:sym typeface="Source Sans Pro ExtraLight"/>
              </a:defRPr>
            </a:lvl1pPr>
          </a:lstStyle>
          <a:p>
            <a:r>
              <a:t>“Type a quote here.”</a:t>
            </a: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21385043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file://localhost/Users/David/Documents/+Clients/UncommonSchools/PowerPoint/US_tag_RGB.png" TargetMode="Externa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bwMode="gray">
          <a:xfrm>
            <a:off x="18300" y="6237115"/>
            <a:ext cx="9107424" cy="603504"/>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Placeholder 1"/>
          <p:cNvSpPr>
            <a:spLocks noGrp="1"/>
          </p:cNvSpPr>
          <p:nvPr>
            <p:ph type="title"/>
          </p:nvPr>
        </p:nvSpPr>
        <p:spPr>
          <a:xfrm>
            <a:off x="304800" y="274638"/>
            <a:ext cx="8503920" cy="4873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304800" y="990600"/>
            <a:ext cx="8503920" cy="5029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bwMode="gray">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pic>
        <p:nvPicPr>
          <p:cNvPr id="11" name="US_tag_RGB.png" descr="/Users/David/Documents/+Clients/UncommonSchools/PowerPoint/US_tag_RGB.png"/>
          <p:cNvPicPr>
            <a:picLocks noChangeAspect="1"/>
          </p:cNvPicPr>
          <p:nvPr/>
        </p:nvPicPr>
        <p:blipFill>
          <a:blip r:embed="rId9" r:link="rId10" cstate="print">
            <a:extLst>
              <a:ext uri="{28A0092B-C50C-407E-A947-70E740481C1C}">
                <a14:useLocalDpi xmlns:a14="http://schemas.microsoft.com/office/drawing/2010/main" val="0"/>
              </a:ext>
            </a:extLst>
          </a:blip>
          <a:stretch>
            <a:fillRect/>
          </a:stretch>
        </p:blipFill>
        <p:spPr>
          <a:xfrm>
            <a:off x="38100" y="6324600"/>
            <a:ext cx="1943100" cy="457200"/>
          </a:xfrm>
          <a:prstGeom prst="rect">
            <a:avLst/>
          </a:prstGeom>
        </p:spPr>
      </p:pic>
      <p:cxnSp>
        <p:nvCxnSpPr>
          <p:cNvPr id="13" name="Straight Connector 12"/>
          <p:cNvCxnSpPr/>
          <p:nvPr/>
        </p:nvCxnSpPr>
        <p:spPr>
          <a:xfrm>
            <a:off x="304800" y="759270"/>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9784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spcBef>
          <a:spcPct val="0"/>
        </a:spcBef>
        <a:buNone/>
        <a:defRPr sz="2400" b="1" kern="1200">
          <a:solidFill>
            <a:srgbClr val="3F3F3F"/>
          </a:solidFill>
          <a:latin typeface="Franklin Gothic Boo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1pPr>
      <a:lvl2pPr marL="742950" indent="-28575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3F3F3F"/>
          </a:solidFill>
          <a:latin typeface="Franklin Gothic Book"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eringrand/RLadies-STL-Cleaning-Data-Workshop" TargetMode="External"/><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D54519-A392-4F09-9307-64159E0ECB37}"/>
              </a:ext>
            </a:extLst>
          </p:cNvPr>
          <p:cNvSpPr>
            <a:spLocks noGrp="1"/>
          </p:cNvSpPr>
          <p:nvPr>
            <p:ph type="title"/>
          </p:nvPr>
        </p:nvSpPr>
        <p:spPr/>
        <p:txBody>
          <a:bodyPr/>
          <a:lstStyle/>
          <a:p>
            <a:r>
              <a:rPr lang="en-US" dirty="0"/>
              <a:t>How to Take your Data from Messy to Tidy</a:t>
            </a:r>
          </a:p>
        </p:txBody>
      </p:sp>
      <p:sp>
        <p:nvSpPr>
          <p:cNvPr id="5" name="Text Placeholder 4">
            <a:extLst>
              <a:ext uri="{FF2B5EF4-FFF2-40B4-BE49-F238E27FC236}">
                <a16:creationId xmlns:a16="http://schemas.microsoft.com/office/drawing/2014/main" id="{5218642C-8E89-4773-AC30-B7512BED2277}"/>
              </a:ext>
            </a:extLst>
          </p:cNvPr>
          <p:cNvSpPr>
            <a:spLocks noGrp="1"/>
          </p:cNvSpPr>
          <p:nvPr>
            <p:ph type="body" idx="1"/>
          </p:nvPr>
        </p:nvSpPr>
        <p:spPr/>
        <p:txBody>
          <a:bodyPr/>
          <a:lstStyle/>
          <a:p>
            <a:r>
              <a:rPr lang="en-US" dirty="0"/>
              <a:t>R-Ladies STL</a:t>
            </a:r>
          </a:p>
          <a:p>
            <a:r>
              <a:rPr lang="en-US" dirty="0"/>
              <a:t>9/22/2020</a:t>
            </a:r>
          </a:p>
        </p:txBody>
      </p:sp>
    </p:spTree>
    <p:extLst>
      <p:ext uri="{BB962C8B-B14F-4D97-AF65-F5344CB8AC3E}">
        <p14:creationId xmlns:p14="http://schemas.microsoft.com/office/powerpoint/2010/main" val="2025044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get_dupes()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587606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get_dupes - example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data %&gt;% </a:t>
            </a:r>
            <a:r>
              <a:rPr lang="en-US" b="1" dirty="0">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a:solidFill>
                  <a:srgbClr val="92D050"/>
                </a:solidFill>
                <a:latin typeface="Miriam Fixed" panose="020B0509050101010101" pitchFamily="49" charset="-79"/>
                <a:cs typeface="Miriam Fixed" panose="020B0509050101010101" pitchFamily="49" charset="-79"/>
              </a:rPr>
              <a:t>…</a:t>
            </a:r>
            <a:r>
              <a:rPr lang="en-US" dirty="0">
                <a:latin typeface="Miriam Fixed" panose="020B0509050101010101" pitchFamily="49" charset="-79"/>
                <a:cs typeface="Miriam Fixed" panose="020B0509050101010101" pitchFamily="49" charset="-79"/>
              </a:rPr>
              <a:t>)</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3013369" y="158853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3809973"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3467284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get_dupes – example with student roster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r>
              <a:rPr lang="en-US" b="1" dirty="0">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a:solidFill>
                  <a:srgbClr val="92D050"/>
                </a:solidFill>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a:t>
            </a:r>
          </a:p>
        </p:txBody>
      </p:sp>
      <p:sp>
        <p:nvSpPr>
          <p:cNvPr id="6" name="Rectangle 5"/>
          <p:cNvSpPr/>
          <p:nvPr/>
        </p:nvSpPr>
        <p:spPr>
          <a:xfrm>
            <a:off x="96983" y="4408559"/>
            <a:ext cx="8908472" cy="1323439"/>
          </a:xfrm>
          <a:prstGeom prst="rect">
            <a:avLst/>
          </a:prstGeom>
          <a:ln>
            <a:solidFill>
              <a:schemeClr val="tx1"/>
            </a:solidFill>
          </a:ln>
        </p:spPr>
        <p:txBody>
          <a:bodyPr wrap="square">
            <a:spAutoFit/>
          </a:bodyPr>
          <a:lstStyle/>
          <a:p>
            <a:r>
              <a:rPr lang="en-US" sz="1600" dirty="0">
                <a:latin typeface="Miriam Fixed" panose="020B0509050101010101" pitchFamily="49" charset="-79"/>
                <a:cs typeface="Miriam Fixed" panose="020B0509050101010101" pitchFamily="49" charset="-79"/>
              </a:rPr>
              <a:t># A tibble: 2 x 6</a:t>
            </a:r>
          </a:p>
          <a:p>
            <a:r>
              <a:rPr lang="en-US" sz="1600" dirty="0">
                <a:latin typeface="Miriam Fixed" panose="020B0509050101010101" pitchFamily="49" charset="-79"/>
                <a:cs typeface="Miriam Fixed" panose="020B0509050101010101" pitchFamily="49" charset="-79"/>
              </a:rPr>
              <a:t>  student_id dupe_count grade yearsinuncommon  entry_date   exit_date</a:t>
            </a:r>
          </a:p>
          <a:p>
            <a:r>
              <a:rPr lang="en-US" sz="1600" dirty="0">
                <a:latin typeface="Miriam Fixed" panose="020B0509050101010101" pitchFamily="49" charset="-79"/>
                <a:cs typeface="Miriam Fixed" panose="020B0509050101010101" pitchFamily="49" charset="-79"/>
              </a:rPr>
              <a:t>       &lt;dbl&gt;      &lt;int&gt; &lt;dbl&gt;           &lt;dbl&gt;       &lt;date&gt;     &lt;date&gt;</a:t>
            </a:r>
          </a:p>
          <a:p>
            <a:r>
              <a:rPr lang="en-US" sz="1600" dirty="0">
                <a:latin typeface="Miriam Fixed" panose="020B0509050101010101" pitchFamily="49" charset="-79"/>
                <a:cs typeface="Miriam Fixed" panose="020B0509050101010101" pitchFamily="49" charset="-79"/>
              </a:rPr>
              <a:t>1    7851976          2     5               1 2017-11-12  2017-12-12</a:t>
            </a:r>
          </a:p>
          <a:p>
            <a:r>
              <a:rPr lang="en-US" sz="1600" dirty="0">
                <a:latin typeface="Miriam Fixed" panose="020B0509050101010101" pitchFamily="49" charset="-79"/>
                <a:cs typeface="Miriam Fixed" panose="020B0509050101010101" pitchFamily="49" charset="-79"/>
              </a:rPr>
              <a:t>2    7851976          2     6               1 2017-11-12  2017-12-12</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4100945" y="156082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4821388"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192513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0840" y="177653"/>
            <a:ext cx="8504238" cy="487362"/>
          </a:xfrm>
        </p:spPr>
        <p:txBody>
          <a:bodyPr/>
          <a:lstStyle/>
          <a:p>
            <a:r>
              <a:rPr lang="en-US" sz="3200" dirty="0"/>
              <a:t>Practice – what does get_dupes do?	</a:t>
            </a:r>
          </a:p>
        </p:txBody>
      </p:sp>
      <p:grpSp>
        <p:nvGrpSpPr>
          <p:cNvPr id="17" name="Group 16"/>
          <p:cNvGrpSpPr/>
          <p:nvPr/>
        </p:nvGrpSpPr>
        <p:grpSpPr>
          <a:xfrm>
            <a:off x="997531" y="1615437"/>
            <a:ext cx="7148939" cy="3433157"/>
            <a:chOff x="893596" y="1246908"/>
            <a:chExt cx="7148939" cy="3433157"/>
          </a:xfrm>
        </p:grpSpPr>
        <p:sp>
          <p:nvSpPr>
            <p:cNvPr id="8" name="Rounded Rectangle 7"/>
            <p:cNvSpPr/>
            <p:nvPr/>
          </p:nvSpPr>
          <p:spPr>
            <a:xfrm>
              <a:off x="3622936" y="3491345"/>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group_by</a:t>
              </a:r>
              <a:endParaRPr lang="en-US" dirty="0">
                <a:solidFill>
                  <a:schemeClr val="bg1"/>
                </a:solidFill>
              </a:endParaRPr>
            </a:p>
          </p:txBody>
        </p:sp>
        <p:sp>
          <p:nvSpPr>
            <p:cNvPr id="9" name="Rounded Rectangle 8"/>
            <p:cNvSpPr/>
            <p:nvPr/>
          </p:nvSpPr>
          <p:spPr>
            <a:xfrm>
              <a:off x="893596" y="3491345"/>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p:txBody>
        </p:sp>
        <p:sp>
          <p:nvSpPr>
            <p:cNvPr id="10" name="Rounded Rectangle 9"/>
            <p:cNvSpPr/>
            <p:nvPr/>
          </p:nvSpPr>
          <p:spPr>
            <a:xfrm>
              <a:off x="6213735" y="1246908"/>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p:txBody>
        </p:sp>
        <p:sp>
          <p:nvSpPr>
            <p:cNvPr id="11" name="Rounded Rectangle 10"/>
            <p:cNvSpPr/>
            <p:nvPr/>
          </p:nvSpPr>
          <p:spPr>
            <a:xfrm>
              <a:off x="893596" y="1246908"/>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p:txBody>
        </p:sp>
        <p:sp>
          <p:nvSpPr>
            <p:cNvPr id="15" name="Rounded Rectangle 14"/>
            <p:cNvSpPr/>
            <p:nvPr/>
          </p:nvSpPr>
          <p:spPr>
            <a:xfrm>
              <a:off x="3622936" y="1246908"/>
              <a:ext cx="1828800" cy="1188720"/>
            </a:xfrm>
            <a:prstGeom prst="round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arrange</a:t>
              </a:r>
              <a:endParaRPr lang="en-US" dirty="0">
                <a:solidFill>
                  <a:schemeClr val="bg1"/>
                </a:solidFill>
              </a:endParaRPr>
            </a:p>
          </p:txBody>
        </p:sp>
        <p:sp>
          <p:nvSpPr>
            <p:cNvPr id="16" name="Rounded Rectangle 15"/>
            <p:cNvSpPr/>
            <p:nvPr/>
          </p:nvSpPr>
          <p:spPr>
            <a:xfrm>
              <a:off x="6213735" y="3491345"/>
              <a:ext cx="1828800" cy="1188720"/>
            </a:xfrm>
            <a:prstGeom prst="roundRect">
              <a:avLst/>
            </a:prstGeom>
            <a:solidFill>
              <a:srgbClr val="C71F83"/>
            </a:solidFill>
            <a:ln w="12700">
              <a:solidFill>
                <a:srgbClr val="C71F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summarize</a:t>
              </a:r>
              <a:endParaRPr lang="en-US" dirty="0">
                <a:solidFill>
                  <a:schemeClr val="bg1"/>
                </a:solidFill>
              </a:endParaRPr>
            </a:p>
          </p:txBody>
        </p:sp>
      </p:grpSp>
    </p:spTree>
    <p:extLst>
      <p:ext uri="{BB962C8B-B14F-4D97-AF65-F5344CB8AC3E}">
        <p14:creationId xmlns:p14="http://schemas.microsoft.com/office/powerpoint/2010/main" val="239512560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Answer</a:t>
            </a:r>
          </a:p>
        </p:txBody>
      </p:sp>
      <p:sp>
        <p:nvSpPr>
          <p:cNvPr id="3" name="Content Placeholder 2"/>
          <p:cNvSpPr>
            <a:spLocks noGrp="1"/>
          </p:cNvSpPr>
          <p:nvPr>
            <p:ph idx="1"/>
          </p:nvPr>
        </p:nvSpPr>
        <p:spPr>
          <a:xfrm>
            <a:off x="512618" y="1004455"/>
            <a:ext cx="8118764" cy="2223655"/>
          </a:xfrm>
          <a:solidFill>
            <a:schemeClr val="bg2">
              <a:lumMod val="95000"/>
            </a:schemeClr>
          </a:solidFill>
          <a:ln>
            <a:solidFill>
              <a:schemeClr val="tx1"/>
            </a:solidFill>
          </a:ln>
        </p:spPr>
        <p:txBody>
          <a:bodyPr/>
          <a:lstStyle/>
          <a:p>
            <a:pPr marL="0" indent="0">
              <a:buNone/>
            </a:pPr>
            <a:r>
              <a:rPr lang="en-US" dirty="0">
                <a:latin typeface="Miriam Fixed" panose="020B0509050101010101" pitchFamily="49" charset="-79"/>
                <a:cs typeface="Miriam Fixed" panose="020B0509050101010101" pitchFamily="49" charset="-79"/>
              </a:rPr>
              <a:t>students %&gt;%</a:t>
            </a:r>
          </a:p>
          <a:p>
            <a:pPr marL="0" indent="0">
              <a:buNone/>
            </a:pPr>
            <a:r>
              <a:rPr lang="en-US" dirty="0">
                <a:latin typeface="Miriam Fixed" panose="020B0509050101010101" pitchFamily="49" charset="-79"/>
                <a:cs typeface="Miriam Fixed" panose="020B0509050101010101" pitchFamily="49" charset="-79"/>
              </a:rPr>
              <a:t>    </a:t>
            </a:r>
            <a:r>
              <a:rPr lang="en-US" b="1" dirty="0">
                <a:solidFill>
                  <a:srgbClr val="00B050"/>
                </a:solidFill>
                <a:latin typeface="Miriam Fixed" panose="020B0509050101010101" pitchFamily="49" charset="-79"/>
                <a:cs typeface="Miriam Fixed" panose="020B0509050101010101" pitchFamily="49" charset="-79"/>
              </a:rPr>
              <a:t>group_by</a:t>
            </a:r>
            <a:r>
              <a:rPr lang="en-US" dirty="0">
                <a:latin typeface="Miriam Fixed" panose="020B0509050101010101" pitchFamily="49" charset="-79"/>
                <a:cs typeface="Miriam Fixed" panose="020B0509050101010101" pitchFamily="49" charset="-79"/>
              </a:rPr>
              <a:t>(student_id) %&gt;%</a:t>
            </a:r>
          </a:p>
          <a:p>
            <a:pPr marL="0" indent="0">
              <a:buNone/>
            </a:pPr>
            <a:r>
              <a:rPr lang="en-US" dirty="0">
                <a:latin typeface="Miriam Fixed" panose="020B0509050101010101" pitchFamily="49" charset="-79"/>
                <a:cs typeface="Miriam Fixed" panose="020B0509050101010101" pitchFamily="49" charset="-79"/>
              </a:rPr>
              <a:t>    </a:t>
            </a:r>
            <a:r>
              <a:rPr lang="en-US" b="1" dirty="0">
                <a:solidFill>
                  <a:srgbClr val="0070C0"/>
                </a:solidFill>
                <a:latin typeface="Miriam Fixed" panose="020B0509050101010101" pitchFamily="49" charset="-79"/>
                <a:cs typeface="Miriam Fixed" panose="020B0509050101010101" pitchFamily="49" charset="-79"/>
              </a:rPr>
              <a:t>mutate</a:t>
            </a:r>
            <a:r>
              <a:rPr lang="en-US" dirty="0">
                <a:latin typeface="Miriam Fixed" panose="020B0509050101010101" pitchFamily="49" charset="-79"/>
                <a:cs typeface="Miriam Fixed" panose="020B0509050101010101" pitchFamily="49" charset="-79"/>
              </a:rPr>
              <a:t>(dupe_count = n() ) %&gt;%</a:t>
            </a:r>
          </a:p>
          <a:p>
            <a:pPr marL="0" indent="0">
              <a:buNone/>
            </a:pPr>
            <a:r>
              <a:rPr lang="en-US" b="1" dirty="0">
                <a:solidFill>
                  <a:srgbClr val="00B050"/>
                </a:solidFill>
                <a:latin typeface="Miriam Fixed" panose="020B0509050101010101" pitchFamily="49" charset="-79"/>
                <a:cs typeface="Miriam Fixed" panose="020B0509050101010101" pitchFamily="49" charset="-79"/>
              </a:rPr>
              <a:t>    </a:t>
            </a:r>
            <a:r>
              <a:rPr lang="en-US" b="1" dirty="0">
                <a:solidFill>
                  <a:srgbClr val="7030A0"/>
                </a:solidFill>
                <a:latin typeface="Miriam Fixed" panose="020B0509050101010101" pitchFamily="49" charset="-79"/>
                <a:cs typeface="Miriam Fixed" panose="020B0509050101010101" pitchFamily="49" charset="-79"/>
              </a:rPr>
              <a:t>filter</a:t>
            </a:r>
            <a:r>
              <a:rPr lang="en-US" dirty="0">
                <a:solidFill>
                  <a:schemeClr val="tx1"/>
                </a:solidFill>
                <a:latin typeface="Miriam Fixed" panose="020B0509050101010101" pitchFamily="49" charset="-79"/>
                <a:cs typeface="Miriam Fixed" panose="020B0509050101010101" pitchFamily="49" charset="-79"/>
              </a:rPr>
              <a:t>(dupe_count </a:t>
            </a:r>
            <a:r>
              <a:rPr lang="en-US" dirty="0">
                <a:latin typeface="Miriam Fixed" panose="020B0509050101010101" pitchFamily="49" charset="-79"/>
                <a:cs typeface="Miriam Fixed" panose="020B0509050101010101" pitchFamily="49" charset="-79"/>
              </a:rPr>
              <a:t>&gt; 1) %&gt;%</a:t>
            </a:r>
          </a:p>
          <a:p>
            <a:pPr marL="0" indent="0">
              <a:buNone/>
            </a:pPr>
            <a:r>
              <a:rPr lang="en-US" b="1" dirty="0">
                <a:solidFill>
                  <a:srgbClr val="FFC000"/>
                </a:solidFill>
                <a:latin typeface="Miriam Fixed" panose="020B0509050101010101" pitchFamily="49" charset="-79"/>
                <a:cs typeface="Miriam Fixed" panose="020B0509050101010101" pitchFamily="49" charset="-79"/>
              </a:rPr>
              <a:t>    select</a:t>
            </a:r>
            <a:r>
              <a:rPr lang="en-US" dirty="0">
                <a:latin typeface="Miriam Fixed" panose="020B0509050101010101" pitchFamily="49" charset="-79"/>
                <a:cs typeface="Miriam Fixed" panose="020B0509050101010101" pitchFamily="49" charset="-79"/>
              </a:rPr>
              <a:t>(student_id, dupe_count, everything() ) </a:t>
            </a:r>
          </a:p>
        </p:txBody>
      </p:sp>
      <p:sp>
        <p:nvSpPr>
          <p:cNvPr id="9" name="Rounded Rectangle 8"/>
          <p:cNvSpPr/>
          <p:nvPr/>
        </p:nvSpPr>
        <p:spPr>
          <a:xfrm>
            <a:off x="138533" y="3865417"/>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group_by</a:t>
            </a:r>
            <a:r>
              <a:rPr lang="en-US" dirty="0">
                <a:solidFill>
                  <a:schemeClr val="bg1"/>
                </a:solidFill>
              </a:rPr>
              <a:t> columns to check for duplicates </a:t>
            </a:r>
          </a:p>
        </p:txBody>
      </p:sp>
      <p:sp>
        <p:nvSpPr>
          <p:cNvPr id="10" name="Rounded Rectangle 9"/>
          <p:cNvSpPr/>
          <p:nvPr/>
        </p:nvSpPr>
        <p:spPr>
          <a:xfrm>
            <a:off x="2507656" y="3865417"/>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a:p>
            <a:pPr algn="ctr"/>
            <a:r>
              <a:rPr lang="en-US" dirty="0">
                <a:solidFill>
                  <a:schemeClr val="bg1"/>
                </a:solidFill>
              </a:rPr>
              <a:t> Count the # of rows in each “group”</a:t>
            </a:r>
          </a:p>
        </p:txBody>
      </p:sp>
      <p:sp>
        <p:nvSpPr>
          <p:cNvPr id="11" name="Rounded Rectangle 10"/>
          <p:cNvSpPr/>
          <p:nvPr/>
        </p:nvSpPr>
        <p:spPr>
          <a:xfrm>
            <a:off x="4862928" y="3865417"/>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a:p>
            <a:pPr algn="ctr"/>
            <a:r>
              <a:rPr lang="en-US" dirty="0">
                <a:solidFill>
                  <a:schemeClr val="bg1"/>
                </a:solidFill>
              </a:rPr>
              <a:t>Keep only rows that have duplicates</a:t>
            </a:r>
          </a:p>
        </p:txBody>
      </p:sp>
      <p:sp>
        <p:nvSpPr>
          <p:cNvPr id="12" name="Rounded Rectangle 11"/>
          <p:cNvSpPr/>
          <p:nvPr/>
        </p:nvSpPr>
        <p:spPr>
          <a:xfrm>
            <a:off x="7162773" y="3865417"/>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a:p>
            <a:pPr algn="ctr"/>
            <a:r>
              <a:rPr lang="en-US" dirty="0">
                <a:solidFill>
                  <a:schemeClr val="bg1"/>
                </a:solidFill>
              </a:rPr>
              <a:t>Reorder the columns</a:t>
            </a:r>
          </a:p>
        </p:txBody>
      </p:sp>
      <p:sp>
        <p:nvSpPr>
          <p:cNvPr id="13" name="Right Arrow 12"/>
          <p:cNvSpPr/>
          <p:nvPr/>
        </p:nvSpPr>
        <p:spPr>
          <a:xfrm>
            <a:off x="21197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4" name="Right Arrow 13"/>
          <p:cNvSpPr/>
          <p:nvPr/>
        </p:nvSpPr>
        <p:spPr>
          <a:xfrm>
            <a:off x="4488873"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5" name="Right Arrow 14"/>
          <p:cNvSpPr/>
          <p:nvPr/>
        </p:nvSpPr>
        <p:spPr>
          <a:xfrm>
            <a:off x="68441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233938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04799" y="1028343"/>
            <a:ext cx="8603673" cy="369332"/>
          </a:xfrm>
          <a:prstGeom prst="rect">
            <a:avLst/>
          </a:prstGeom>
        </p:spPr>
        <p:txBody>
          <a:bodyPr wrap="square">
            <a:spAutoFit/>
          </a:bodyPr>
          <a:lstStyle/>
          <a:p>
            <a:r>
              <a:rPr lang="en-US" dirty="0"/>
              <a:t>Version 1. Correct the dupes individually with </a:t>
            </a:r>
            <a:r>
              <a:rPr lang="en-US" dirty="0">
                <a:latin typeface="Miriam Fixed" panose="020B0509050101010101" pitchFamily="49" charset="-79"/>
                <a:cs typeface="Miriam Fixed" panose="020B0509050101010101" pitchFamily="49" charset="-79"/>
              </a:rPr>
              <a:t>if_else </a:t>
            </a:r>
            <a:r>
              <a:rPr lang="en-US" dirty="0"/>
              <a:t>or </a:t>
            </a:r>
            <a:r>
              <a:rPr lang="en-US" dirty="0">
                <a:latin typeface="Miriam Fixed" panose="020B0509050101010101" pitchFamily="49" charset="-79"/>
                <a:cs typeface="Miriam Fixed" panose="020B0509050101010101" pitchFamily="49" charset="-79"/>
              </a:rPr>
              <a:t>case_when</a:t>
            </a:r>
          </a:p>
        </p:txBody>
      </p:sp>
      <p:sp>
        <p:nvSpPr>
          <p:cNvPr id="8" name="Title 7"/>
          <p:cNvSpPr>
            <a:spLocks noGrp="1"/>
          </p:cNvSpPr>
          <p:nvPr>
            <p:ph type="title"/>
          </p:nvPr>
        </p:nvSpPr>
        <p:spPr>
          <a:xfrm>
            <a:off x="304800" y="261147"/>
            <a:ext cx="8503920" cy="487362"/>
          </a:xfrm>
        </p:spPr>
        <p:txBody>
          <a:bodyPr/>
          <a:lstStyle/>
          <a:p>
            <a:r>
              <a:rPr lang="en-US" sz="3200" dirty="0"/>
              <a:t>Correcting Duplicates</a:t>
            </a:r>
          </a:p>
        </p:txBody>
      </p:sp>
      <p:sp>
        <p:nvSpPr>
          <p:cNvPr id="10" name="Rectangle 9"/>
          <p:cNvSpPr/>
          <p:nvPr/>
        </p:nvSpPr>
        <p:spPr>
          <a:xfrm>
            <a:off x="304799" y="1527107"/>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p>
          <a:p>
            <a:r>
              <a:rPr lang="en-US" dirty="0">
                <a:latin typeface="Miriam Fixed" panose="020B0509050101010101" pitchFamily="49" charset="-79"/>
                <a:cs typeface="Miriam Fixed" panose="020B0509050101010101" pitchFamily="49" charset="-79"/>
              </a:rPr>
              <a:t> mutate(grade = if_else(student_id == 7851976, 5, grade)) %&gt;%</a:t>
            </a:r>
          </a:p>
          <a:p>
            <a:r>
              <a:rPr lang="en-US" dirty="0">
                <a:latin typeface="Miriam Fixed" panose="020B0509050101010101" pitchFamily="49" charset="-79"/>
                <a:cs typeface="Miriam Fixed" panose="020B0509050101010101" pitchFamily="49" charset="-79"/>
              </a:rPr>
              <a:t> distinct()</a:t>
            </a:r>
          </a:p>
        </p:txBody>
      </p:sp>
      <p:sp>
        <p:nvSpPr>
          <p:cNvPr id="11" name="Rectangle 10"/>
          <p:cNvSpPr/>
          <p:nvPr/>
        </p:nvSpPr>
        <p:spPr>
          <a:xfrm>
            <a:off x="304800" y="2655713"/>
            <a:ext cx="8503920" cy="338554"/>
          </a:xfrm>
          <a:prstGeom prst="rect">
            <a:avLst/>
          </a:prstGeom>
        </p:spPr>
        <p:txBody>
          <a:bodyPr wrap="square">
            <a:spAutoFit/>
          </a:bodyPr>
          <a:lstStyle/>
          <a:p>
            <a:r>
              <a:rPr lang="en-US" sz="1600" dirty="0"/>
              <a:t>Version 2. Simplify the data by summarizing the min or max of the duplicate  causing column</a:t>
            </a:r>
          </a:p>
        </p:txBody>
      </p:sp>
      <p:sp>
        <p:nvSpPr>
          <p:cNvPr id="12" name="Rectangle 11"/>
          <p:cNvSpPr/>
          <p:nvPr/>
        </p:nvSpPr>
        <p:spPr>
          <a:xfrm>
            <a:off x="304800" y="4560890"/>
            <a:ext cx="8603672" cy="1200329"/>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dupes_remove &lt;- read_csv("dupes_correct.csv") %&gt;%</a:t>
            </a:r>
          </a:p>
          <a:p>
            <a:r>
              <a:rPr lang="en-US" dirty="0">
                <a:latin typeface="Miriam Fixed" panose="020B0509050101010101" pitchFamily="49" charset="-79"/>
                <a:cs typeface="Miriam Fixed" panose="020B0509050101010101" pitchFamily="49" charset="-79"/>
              </a:rPr>
              <a:t>   filter(del == 1)</a:t>
            </a:r>
          </a:p>
          <a:p>
            <a:endParaRPr lang="en-US" dirty="0">
              <a:latin typeface="Miriam Fixed" panose="020B0509050101010101" pitchFamily="49" charset="-79"/>
              <a:cs typeface="Miriam Fixed" panose="020B0509050101010101" pitchFamily="49" charset="-79"/>
            </a:endParaRPr>
          </a:p>
          <a:p>
            <a:r>
              <a:rPr lang="en-US" dirty="0">
                <a:latin typeface="Miriam Fixed" panose="020B0509050101010101" pitchFamily="49" charset="-79"/>
                <a:cs typeface="Miriam Fixed" panose="020B0509050101010101" pitchFamily="49" charset="-79"/>
              </a:rPr>
              <a:t>anti_join(students, dupes_remove)</a:t>
            </a:r>
          </a:p>
        </p:txBody>
      </p:sp>
      <p:sp>
        <p:nvSpPr>
          <p:cNvPr id="13" name="Rectangle 12"/>
          <p:cNvSpPr/>
          <p:nvPr/>
        </p:nvSpPr>
        <p:spPr>
          <a:xfrm>
            <a:off x="304799" y="3064270"/>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a:t>
            </a:r>
          </a:p>
          <a:p>
            <a:r>
              <a:rPr lang="en-US" dirty="0">
                <a:latin typeface="Miriam Fixed" panose="020B0509050101010101" pitchFamily="49" charset="-79"/>
                <a:cs typeface="Miriam Fixed" panose="020B0509050101010101" pitchFamily="49" charset="-79"/>
              </a:rPr>
              <a:t>   group_by(student_id) %&gt;% </a:t>
            </a:r>
          </a:p>
          <a:p>
            <a:r>
              <a:rPr lang="en-US" dirty="0">
                <a:latin typeface="Miriam Fixed" panose="020B0509050101010101" pitchFamily="49" charset="-79"/>
                <a:cs typeface="Miriam Fixed" panose="020B0509050101010101" pitchFamily="49" charset="-79"/>
              </a:rPr>
              <a:t>   summarize(grade = min(grade))</a:t>
            </a:r>
          </a:p>
        </p:txBody>
      </p:sp>
      <p:sp>
        <p:nvSpPr>
          <p:cNvPr id="14" name="Rectangle 13"/>
          <p:cNvSpPr/>
          <p:nvPr/>
        </p:nvSpPr>
        <p:spPr>
          <a:xfrm>
            <a:off x="304800" y="4214199"/>
            <a:ext cx="8503920" cy="369332"/>
          </a:xfrm>
          <a:prstGeom prst="rect">
            <a:avLst/>
          </a:prstGeom>
        </p:spPr>
        <p:txBody>
          <a:bodyPr wrap="square">
            <a:spAutoFit/>
          </a:bodyPr>
          <a:lstStyle/>
          <a:p>
            <a:r>
              <a:rPr lang="en-US" dirty="0"/>
              <a:t>Version 3. Output the duplicates and manually choose which version to keep</a:t>
            </a:r>
          </a:p>
        </p:txBody>
      </p:sp>
    </p:spTree>
    <p:extLst>
      <p:ext uri="{BB962C8B-B14F-4D97-AF65-F5344CB8AC3E}">
        <p14:creationId xmlns:p14="http://schemas.microsoft.com/office/powerpoint/2010/main" val="129757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P spid="11" grpId="0"/>
      <p:bldP spid="12" grpId="0" animBg="1"/>
      <p:bldP spid="13" grpId="0" animBg="1"/>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3"/>
          </p:nvPr>
        </p:nvSpPr>
        <p:spPr>
          <a:xfrm>
            <a:off x="217710" y="1059543"/>
            <a:ext cx="8504237" cy="3452227"/>
          </a:xfrm>
        </p:spPr>
        <p:txBody>
          <a:bodyPr/>
          <a:lstStyle/>
          <a:p>
            <a:pPr lvl="0" algn="l">
              <a:lnSpc>
                <a:spcPct val="150000"/>
              </a:lnSpc>
            </a:pPr>
            <a:r>
              <a:rPr lang="en-US" sz="2400" dirty="0">
                <a:solidFill>
                  <a:srgbClr val="0070C0"/>
                </a:solidFill>
                <a:latin typeface="+mn-lt"/>
              </a:rPr>
              <a:t>Find duplicates in the practice sat exam set.</a:t>
            </a:r>
          </a:p>
          <a:p>
            <a:pPr lvl="0" algn="l">
              <a:lnSpc>
                <a:spcPct val="150000"/>
              </a:lnSpc>
            </a:pPr>
            <a:endParaRPr lang="en-US" sz="2400" dirty="0">
              <a:solidFill>
                <a:srgbClr val="0070C0"/>
              </a:solidFill>
              <a:latin typeface="+mn-lt"/>
            </a:endParaRPr>
          </a:p>
          <a:p>
            <a:pPr marL="342900" lvl="0" indent="-342900" algn="l">
              <a:lnSpc>
                <a:spcPct val="150000"/>
              </a:lnSpc>
              <a:buFontTx/>
              <a:buChar char="-"/>
            </a:pPr>
            <a:r>
              <a:rPr lang="en-US" dirty="0">
                <a:solidFill>
                  <a:srgbClr val="0070C0"/>
                </a:solidFill>
                <a:latin typeface="+mn-lt"/>
              </a:rPr>
              <a:t>Look at the data set. What do you see? What do you think this data is? What is this data unique by?</a:t>
            </a:r>
          </a:p>
          <a:p>
            <a:pPr marL="342900" lvl="0" indent="-342900" algn="l">
              <a:lnSpc>
                <a:spcPct val="150000"/>
              </a:lnSpc>
              <a:buFontTx/>
              <a:buChar char="-"/>
            </a:pPr>
            <a:r>
              <a:rPr lang="en-US" dirty="0">
                <a:solidFill>
                  <a:srgbClr val="0070C0"/>
                </a:solidFill>
                <a:latin typeface="+mn-lt"/>
              </a:rPr>
              <a:t>What is the student identifier in this data?</a:t>
            </a:r>
          </a:p>
          <a:p>
            <a:pPr marL="342900" lvl="0" indent="-342900" algn="l">
              <a:lnSpc>
                <a:spcPct val="150000"/>
              </a:lnSpc>
              <a:buFontTx/>
              <a:buChar char="-"/>
            </a:pPr>
            <a:r>
              <a:rPr lang="en-US" dirty="0">
                <a:solidFill>
                  <a:srgbClr val="0070C0"/>
                </a:solidFill>
                <a:latin typeface="+mn-lt"/>
              </a:rPr>
              <a:t>What other columns do you need to include in your dupes check?</a:t>
            </a:r>
          </a:p>
          <a:p>
            <a:pPr marL="342900" lvl="0" indent="-342900" algn="l">
              <a:lnSpc>
                <a:spcPct val="150000"/>
              </a:lnSpc>
              <a:buFontTx/>
              <a:buChar char="-"/>
            </a:pPr>
            <a:r>
              <a:rPr lang="en-US" dirty="0">
                <a:solidFill>
                  <a:srgbClr val="0070C0"/>
                </a:solidFill>
                <a:latin typeface="+mn-lt"/>
              </a:rPr>
              <a:t>What business rules should you ask about when correcting duplicates?</a:t>
            </a:r>
          </a:p>
        </p:txBody>
      </p:sp>
      <p:sp>
        <p:nvSpPr>
          <p:cNvPr id="2" name="Title 1"/>
          <p:cNvSpPr>
            <a:spLocks noGrp="1"/>
          </p:cNvSpPr>
          <p:nvPr>
            <p:ph type="title" idx="4294967295"/>
          </p:nvPr>
        </p:nvSpPr>
        <p:spPr>
          <a:xfrm>
            <a:off x="217710" y="144012"/>
            <a:ext cx="8504238" cy="487362"/>
          </a:xfrm>
        </p:spPr>
        <p:txBody>
          <a:bodyPr/>
          <a:lstStyle/>
          <a:p>
            <a:pPr marL="0" lvl="0" indent="0">
              <a:buNone/>
            </a:pPr>
            <a:r>
              <a:rPr lang="en-US" sz="3200" dirty="0">
                <a:solidFill>
                  <a:schemeClr val="tx1"/>
                </a:solidFill>
                <a:latin typeface="+mj-lt"/>
              </a:rPr>
              <a:t>Your Turn– Duplicates</a:t>
            </a:r>
            <a:endParaRPr sz="3200" dirty="0">
              <a:solidFill>
                <a:schemeClr val="tx1"/>
              </a:solidFill>
              <a:latin typeface="+mj-lt"/>
            </a:endParaRPr>
          </a:p>
        </p:txBody>
      </p:sp>
    </p:spTree>
    <p:extLst>
      <p:ext uri="{BB962C8B-B14F-4D97-AF65-F5344CB8AC3E}">
        <p14:creationId xmlns:p14="http://schemas.microsoft.com/office/powerpoint/2010/main" val="399841889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Tidy Data with </a:t>
            </a:r>
            <a:r>
              <a:rPr lang="en-US" dirty="0">
                <a:latin typeface="Miriam Fixed" panose="020B0509050101010101" pitchFamily="49" charset="-79"/>
                <a:cs typeface="Miriam Fixed" panose="020B0509050101010101" pitchFamily="49" charset="-79"/>
              </a:rPr>
              <a:t>tidyr()</a:t>
            </a:r>
          </a:p>
        </p:txBody>
      </p:sp>
      <p:sp>
        <p:nvSpPr>
          <p:cNvPr id="3" name="Text Placeholder 2"/>
          <p:cNvSpPr>
            <a:spLocks noGrp="1"/>
          </p:cNvSpPr>
          <p:nvPr>
            <p:ph type="body" idx="1"/>
          </p:nvPr>
        </p:nvSpPr>
        <p:spPr/>
        <p:txBody>
          <a:bodyPr/>
          <a:lstStyle/>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2" name="Screen Shot 2017-07-20 at 1.26.06 PM.png" descr="Screen Shot 2017-07-20 at 1.26.06 PM.png"/>
          <p:cNvPicPr>
            <a:picLocks noChangeAspect="1"/>
          </p:cNvPicPr>
          <p:nvPr/>
        </p:nvPicPr>
        <p:blipFill>
          <a:blip r:embed="rId2"/>
          <a:stretch>
            <a:fillRect/>
          </a:stretch>
        </p:blipFill>
        <p:spPr>
          <a:xfrm>
            <a:off x="1099093" y="2286000"/>
            <a:ext cx="6945815" cy="3759595"/>
          </a:xfrm>
          <a:prstGeom prst="rect">
            <a:avLst/>
          </a:prstGeom>
          <a:ln w="12700">
            <a:miter lim="400000"/>
          </a:ln>
        </p:spPr>
      </p:pic>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600200"/>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dirty="0"/>
          </a:p>
        </p:txBody>
      </p:sp>
      <p:sp>
        <p:nvSpPr>
          <p:cNvPr id="216" name="table1"/>
          <p:cNvSpPr txBox="1"/>
          <p:nvPr/>
        </p:nvSpPr>
        <p:spPr>
          <a:xfrm>
            <a:off x="1181843" y="1694976"/>
            <a:ext cx="6022298" cy="43862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table1</a:t>
            </a:r>
          </a:p>
        </p:txBody>
      </p:sp>
      <p:grpSp>
        <p:nvGrpSpPr>
          <p:cNvPr id="219" name="Group"/>
          <p:cNvGrpSpPr/>
          <p:nvPr/>
        </p:nvGrpSpPr>
        <p:grpSpPr>
          <a:xfrm>
            <a:off x="1250796" y="2475377"/>
            <a:ext cx="1375138" cy="2899552"/>
            <a:chOff x="1459119" y="0"/>
            <a:chExt cx="3667033" cy="5966678"/>
          </a:xfrm>
        </p:grpSpPr>
        <p:sp>
          <p:nvSpPr>
            <p:cNvPr id="217" name="Rectangle"/>
            <p:cNvSpPr/>
            <p:nvPr/>
          </p:nvSpPr>
          <p:spPr>
            <a:xfrm>
              <a:off x="1459119" y="0"/>
              <a:ext cx="3667034"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1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2" name="Group"/>
          <p:cNvGrpSpPr/>
          <p:nvPr/>
        </p:nvGrpSpPr>
        <p:grpSpPr>
          <a:xfrm>
            <a:off x="2621620" y="2475377"/>
            <a:ext cx="1529191" cy="2899552"/>
            <a:chOff x="119623" y="0"/>
            <a:chExt cx="4077842" cy="5966678"/>
          </a:xfrm>
        </p:grpSpPr>
        <p:sp>
          <p:nvSpPr>
            <p:cNvPr id="220" name="Rectangle"/>
            <p:cNvSpPr/>
            <p:nvPr/>
          </p:nvSpPr>
          <p:spPr>
            <a:xfrm>
              <a:off x="119623" y="-1"/>
              <a:ext cx="4077843"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1"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5" name="Group"/>
          <p:cNvGrpSpPr/>
          <p:nvPr/>
        </p:nvGrpSpPr>
        <p:grpSpPr>
          <a:xfrm>
            <a:off x="4117181" y="2475377"/>
            <a:ext cx="1203996" cy="2899552"/>
            <a:chOff x="1459119" y="0"/>
            <a:chExt cx="3210655" cy="5966678"/>
          </a:xfrm>
        </p:grpSpPr>
        <p:sp>
          <p:nvSpPr>
            <p:cNvPr id="223" name="Rectangle"/>
            <p:cNvSpPr/>
            <p:nvPr/>
          </p:nvSpPr>
          <p:spPr>
            <a:xfrm>
              <a:off x="1459119" y="0"/>
              <a:ext cx="3210657"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4"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28" name="Group"/>
          <p:cNvGrpSpPr/>
          <p:nvPr/>
        </p:nvGrpSpPr>
        <p:grpSpPr>
          <a:xfrm>
            <a:off x="5299949" y="2475377"/>
            <a:ext cx="2523534" cy="2899552"/>
            <a:chOff x="858838" y="0"/>
            <a:chExt cx="6729424" cy="5966678"/>
          </a:xfrm>
        </p:grpSpPr>
        <p:sp>
          <p:nvSpPr>
            <p:cNvPr id="226" name="Rectangle"/>
            <p:cNvSpPr/>
            <p:nvPr/>
          </p:nvSpPr>
          <p:spPr>
            <a:xfrm>
              <a:off x="858838" y="-1"/>
              <a:ext cx="6729425"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7"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2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animBg="1" advAuto="0"/>
      <p:bldP spid="222" grpId="0" animBg="1" advAuto="0"/>
      <p:bldP spid="225" grpId="0" animBg="1" advAuto="0"/>
      <p:bldP spid="228"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485426"/>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dirty="0"/>
          </a:p>
        </p:txBody>
      </p:sp>
      <p:sp>
        <p:nvSpPr>
          <p:cNvPr id="216" name="table1"/>
          <p:cNvSpPr txBox="1"/>
          <p:nvPr/>
        </p:nvSpPr>
        <p:spPr>
          <a:xfrm>
            <a:off x="1181843" y="1580202"/>
            <a:ext cx="6022298" cy="43862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a:t>
            </a:r>
            <a:r>
              <a:rPr lang="en-US" sz="2400" dirty="0">
                <a:solidFill>
                  <a:srgbClr val="000000"/>
                </a:solidFill>
                <a:latin typeface="Miriam Fixed" panose="020B0509050101010101" pitchFamily="49" charset="-79"/>
                <a:cs typeface="Miriam Fixed" panose="020B0509050101010101" pitchFamily="49" charset="-79"/>
              </a:rPr>
              <a:t>2</a:t>
            </a:r>
            <a:endParaRPr sz="2400" dirty="0">
              <a:solidFill>
                <a:srgbClr val="000000"/>
              </a:solidFill>
              <a:latin typeface="Miriam Fixed" panose="020B0509050101010101" pitchFamily="49" charset="-79"/>
              <a:cs typeface="Miriam Fixed" panose="020B0509050101010101" pitchFamily="49" charset="-79"/>
            </a:endParaRPr>
          </a:p>
        </p:txBody>
      </p:sp>
      <p:pic>
        <p:nvPicPr>
          <p:cNvPr id="19" name="Screen Shot 2017-07-20 at 1.26.17 PM.png" descr="Screen Shot 2017-07-20 at 1.26.17 PM.png"/>
          <p:cNvPicPr>
            <a:picLocks noChangeAspect="1"/>
          </p:cNvPicPr>
          <p:nvPr/>
        </p:nvPicPr>
        <p:blipFill>
          <a:blip r:embed="rId2"/>
          <a:stretch>
            <a:fillRect/>
          </a:stretch>
        </p:blipFill>
        <p:spPr>
          <a:xfrm>
            <a:off x="1679914" y="2133600"/>
            <a:ext cx="5254286" cy="3946882"/>
          </a:xfrm>
          <a:prstGeom prst="rect">
            <a:avLst/>
          </a:prstGeom>
          <a:ln w="12700">
            <a:miter lim="400000"/>
          </a:ln>
        </p:spPr>
      </p:pic>
      <p:grpSp>
        <p:nvGrpSpPr>
          <p:cNvPr id="20" name="Group"/>
          <p:cNvGrpSpPr/>
          <p:nvPr/>
        </p:nvGrpSpPr>
        <p:grpSpPr>
          <a:xfrm>
            <a:off x="1684028" y="2505203"/>
            <a:ext cx="1260128" cy="3300565"/>
            <a:chOff x="1459119" y="0"/>
            <a:chExt cx="3667033" cy="7969326"/>
          </a:xfrm>
        </p:grpSpPr>
        <p:sp>
          <p:nvSpPr>
            <p:cNvPr id="21" name="Rectangle"/>
            <p:cNvSpPr/>
            <p:nvPr/>
          </p:nvSpPr>
          <p:spPr>
            <a:xfrm>
              <a:off x="1459119" y="0"/>
              <a:ext cx="3667034" cy="7969327"/>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2"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3" name="Group"/>
          <p:cNvGrpSpPr/>
          <p:nvPr/>
        </p:nvGrpSpPr>
        <p:grpSpPr>
          <a:xfrm>
            <a:off x="2659183" y="2525929"/>
            <a:ext cx="806598" cy="3300565"/>
            <a:chOff x="804703" y="0"/>
            <a:chExt cx="2347238" cy="7969326"/>
          </a:xfrm>
        </p:grpSpPr>
        <p:sp>
          <p:nvSpPr>
            <p:cNvPr id="24" name="Rectangle"/>
            <p:cNvSpPr/>
            <p:nvPr/>
          </p:nvSpPr>
          <p:spPr>
            <a:xfrm>
              <a:off x="804703" y="-1"/>
              <a:ext cx="2347240" cy="7969328"/>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5"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6" name="Group"/>
          <p:cNvGrpSpPr/>
          <p:nvPr/>
        </p:nvGrpSpPr>
        <p:grpSpPr>
          <a:xfrm>
            <a:off x="5457543" y="3055651"/>
            <a:ext cx="1150350" cy="2431343"/>
            <a:chOff x="168275" y="0"/>
            <a:chExt cx="3347573" cy="5870560"/>
          </a:xfrm>
        </p:grpSpPr>
        <p:sp>
          <p:nvSpPr>
            <p:cNvPr id="27"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 name="Rectangle"/>
            <p:cNvSpPr/>
            <p:nvPr/>
          </p:nvSpPr>
          <p:spPr>
            <a:xfrm>
              <a:off x="168275" y="25380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0" name="Rectangle"/>
            <p:cNvSpPr/>
            <p:nvPr/>
          </p:nvSpPr>
          <p:spPr>
            <a:xfrm>
              <a:off x="168275" y="38705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1" name="Rectangle"/>
            <p:cNvSpPr/>
            <p:nvPr/>
          </p:nvSpPr>
          <p:spPr>
            <a:xfrm>
              <a:off x="168275" y="52030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grpSp>
        <p:nvGrpSpPr>
          <p:cNvPr id="32" name="Group"/>
          <p:cNvGrpSpPr/>
          <p:nvPr/>
        </p:nvGrpSpPr>
        <p:grpSpPr>
          <a:xfrm>
            <a:off x="5181600" y="2708119"/>
            <a:ext cx="1150350" cy="3244090"/>
            <a:chOff x="0" y="-491824"/>
            <a:chExt cx="3347574" cy="7832964"/>
          </a:xfrm>
        </p:grpSpPr>
        <p:grpSp>
          <p:nvGrpSpPr>
            <p:cNvPr id="33" name="Group"/>
            <p:cNvGrpSpPr/>
            <p:nvPr/>
          </p:nvGrpSpPr>
          <p:grpSpPr>
            <a:xfrm>
              <a:off x="0" y="1267544"/>
              <a:ext cx="3347574" cy="5895961"/>
              <a:chOff x="168275" y="0"/>
              <a:chExt cx="3347573" cy="5895960"/>
            </a:xfrm>
          </p:grpSpPr>
          <p:sp>
            <p:nvSpPr>
              <p:cNvPr id="35"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6"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7" name="Rectangle"/>
              <p:cNvSpPr/>
              <p:nvPr/>
            </p:nvSpPr>
            <p:spPr>
              <a:xfrm>
                <a:off x="168275" y="25634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8" name="Rectangle"/>
              <p:cNvSpPr/>
              <p:nvPr/>
            </p:nvSpPr>
            <p:spPr>
              <a:xfrm>
                <a:off x="168275" y="38959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9" name="Rectangle"/>
              <p:cNvSpPr/>
              <p:nvPr/>
            </p:nvSpPr>
            <p:spPr>
              <a:xfrm>
                <a:off x="168275" y="52284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34" name="Line"/>
            <p:cNvSpPr/>
            <p:nvPr/>
          </p:nvSpPr>
          <p:spPr>
            <a:xfrm rot="25005" flipH="1">
              <a:off x="818358" y="-491824"/>
              <a:ext cx="521111" cy="7832964"/>
            </a:xfrm>
            <a:custGeom>
              <a:avLst/>
              <a:gdLst/>
              <a:ahLst/>
              <a:cxnLst>
                <a:cxn ang="0">
                  <a:pos x="wd2" y="hd2"/>
                </a:cxn>
                <a:cxn ang="5400000">
                  <a:pos x="wd2" y="hd2"/>
                </a:cxn>
                <a:cxn ang="10800000">
                  <a:pos x="wd2" y="hd2"/>
                </a:cxn>
                <a:cxn ang="16200000">
                  <a:pos x="wd2" y="hd2"/>
                </a:cxn>
              </a:cxnLst>
              <a:rect l="0" t="0" r="r" b="b"/>
              <a:pathLst>
                <a:path w="19515" h="21600" extrusionOk="0">
                  <a:moveTo>
                    <a:pt x="2029" y="0"/>
                  </a:moveTo>
                  <a:cubicBezTo>
                    <a:pt x="-1833" y="1146"/>
                    <a:pt x="103" y="2356"/>
                    <a:pt x="7477" y="3405"/>
                  </a:cubicBezTo>
                  <a:cubicBezTo>
                    <a:pt x="10353" y="3814"/>
                    <a:pt x="14017" y="4190"/>
                    <a:pt x="18357" y="4522"/>
                  </a:cubicBezTo>
                  <a:cubicBezTo>
                    <a:pt x="7158" y="4754"/>
                    <a:pt x="-269" y="5535"/>
                    <a:pt x="593" y="6390"/>
                  </a:cubicBezTo>
                  <a:cubicBezTo>
                    <a:pt x="1379" y="7170"/>
                    <a:pt x="8974" y="7821"/>
                    <a:pt x="19325" y="7996"/>
                  </a:cubicBezTo>
                  <a:cubicBezTo>
                    <a:pt x="7965" y="8213"/>
                    <a:pt x="26" y="8967"/>
                    <a:pt x="0" y="9832"/>
                  </a:cubicBezTo>
                  <a:cubicBezTo>
                    <a:pt x="-26" y="10699"/>
                    <a:pt x="7923" y="11458"/>
                    <a:pt x="19325" y="11677"/>
                  </a:cubicBezTo>
                  <a:cubicBezTo>
                    <a:pt x="8190" y="11886"/>
                    <a:pt x="405" y="12625"/>
                    <a:pt x="422" y="13471"/>
                  </a:cubicBezTo>
                  <a:cubicBezTo>
                    <a:pt x="440" y="14321"/>
                    <a:pt x="8314" y="15060"/>
                    <a:pt x="19515" y="15264"/>
                  </a:cubicBezTo>
                  <a:cubicBezTo>
                    <a:pt x="7993" y="15467"/>
                    <a:pt x="-98" y="16229"/>
                    <a:pt x="7" y="17102"/>
                  </a:cubicBezTo>
                  <a:cubicBezTo>
                    <a:pt x="110" y="17955"/>
                    <a:pt x="8055" y="18694"/>
                    <a:pt x="19308" y="18898"/>
                  </a:cubicBezTo>
                  <a:cubicBezTo>
                    <a:pt x="15469" y="18968"/>
                    <a:pt x="11924" y="19107"/>
                    <a:pt x="8983" y="19302"/>
                  </a:cubicBezTo>
                  <a:cubicBezTo>
                    <a:pt x="194" y="19883"/>
                    <a:pt x="-2085" y="20831"/>
                    <a:pt x="3456" y="21600"/>
                  </a:cubicBezTo>
                </a:path>
              </a:pathLst>
            </a:cu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40" name="Line"/>
          <p:cNvSpPr/>
          <p:nvPr/>
        </p:nvSpPr>
        <p:spPr>
          <a:xfrm rot="25005">
            <a:off x="5218208" y="2845636"/>
            <a:ext cx="195765" cy="2969057"/>
          </a:xfrm>
          <a:custGeom>
            <a:avLst/>
            <a:gdLst/>
            <a:ahLst/>
            <a:cxnLst>
              <a:cxn ang="0">
                <a:pos x="wd2" y="hd2"/>
              </a:cxn>
              <a:cxn ang="5400000">
                <a:pos x="wd2" y="hd2"/>
              </a:cxn>
              <a:cxn ang="10800000">
                <a:pos x="wd2" y="hd2"/>
              </a:cxn>
              <a:cxn ang="16200000">
                <a:pos x="wd2" y="hd2"/>
              </a:cxn>
            </a:cxnLst>
            <a:rect l="0" t="0" r="r" b="b"/>
            <a:pathLst>
              <a:path w="19816" h="21600" extrusionOk="0">
                <a:moveTo>
                  <a:pt x="2169" y="0"/>
                </a:moveTo>
                <a:cubicBezTo>
                  <a:pt x="-1784" y="763"/>
                  <a:pt x="-252" y="1655"/>
                  <a:pt x="6092" y="2285"/>
                </a:cubicBezTo>
                <a:cubicBezTo>
                  <a:pt x="9402" y="2613"/>
                  <a:pt x="13831" y="2843"/>
                  <a:pt x="18740" y="2940"/>
                </a:cubicBezTo>
                <a:cubicBezTo>
                  <a:pt x="8338" y="3194"/>
                  <a:pt x="1440" y="4047"/>
                  <a:pt x="2240" y="4981"/>
                </a:cubicBezTo>
                <a:cubicBezTo>
                  <a:pt x="2970" y="5833"/>
                  <a:pt x="10025" y="6544"/>
                  <a:pt x="19639" y="6735"/>
                </a:cubicBezTo>
                <a:cubicBezTo>
                  <a:pt x="9088" y="6973"/>
                  <a:pt x="1713" y="7797"/>
                  <a:pt x="1689" y="8741"/>
                </a:cubicBezTo>
                <a:cubicBezTo>
                  <a:pt x="1665" y="9689"/>
                  <a:pt x="9049" y="10519"/>
                  <a:pt x="19639" y="10757"/>
                </a:cubicBezTo>
                <a:cubicBezTo>
                  <a:pt x="9297" y="10986"/>
                  <a:pt x="2065" y="11793"/>
                  <a:pt x="2082" y="12718"/>
                </a:cubicBezTo>
                <a:cubicBezTo>
                  <a:pt x="2098" y="13646"/>
                  <a:pt x="9412" y="14454"/>
                  <a:pt x="19816" y="14677"/>
                </a:cubicBezTo>
                <a:cubicBezTo>
                  <a:pt x="9114" y="14899"/>
                  <a:pt x="1599" y="15732"/>
                  <a:pt x="1696" y="16685"/>
                </a:cubicBezTo>
                <a:cubicBezTo>
                  <a:pt x="1792" y="17617"/>
                  <a:pt x="9172" y="18425"/>
                  <a:pt x="19624" y="18648"/>
                </a:cubicBezTo>
                <a:cubicBezTo>
                  <a:pt x="16058" y="18725"/>
                  <a:pt x="12765" y="18876"/>
                  <a:pt x="10033" y="19089"/>
                </a:cubicBezTo>
                <a:cubicBezTo>
                  <a:pt x="1870" y="19724"/>
                  <a:pt x="-247" y="20760"/>
                  <a:pt x="4899" y="21600"/>
                </a:cubicBezTo>
              </a:path>
            </a:pathLst>
          </a:custGeom>
          <a:ln w="177800">
            <a:solidFill>
              <a:srgbClr val="000000"/>
            </a:solidFill>
            <a:miter lim="400000"/>
            <a:headEnd type="stealth"/>
            <a:tailEnd type="stealth"/>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dirty="0"/>
          </a:p>
        </p:txBody>
      </p:sp>
    </p:spTree>
    <p:extLst>
      <p:ext uri="{BB962C8B-B14F-4D97-AF65-F5344CB8AC3E}">
        <p14:creationId xmlns:p14="http://schemas.microsoft.com/office/powerpoint/2010/main" val="3665577235"/>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0"/>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advAuto="0"/>
      <p:bldP spid="23" grpId="0" animBg="1" advAuto="0"/>
      <p:bldP spid="26" grpId="0" animBg="1" advAuto="0"/>
      <p:bldP spid="32" grpId="0" animBg="1" advAuto="0"/>
      <p:bldP spid="40"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4D2A7B-EF1B-4E22-ABDB-3DEE22C45F45}"/>
              </a:ext>
            </a:extLst>
          </p:cNvPr>
          <p:cNvSpPr>
            <a:spLocks noGrp="1"/>
          </p:cNvSpPr>
          <p:nvPr>
            <p:ph type="title"/>
          </p:nvPr>
        </p:nvSpPr>
        <p:spPr/>
        <p:txBody>
          <a:bodyPr/>
          <a:lstStyle/>
          <a:p>
            <a:r>
              <a:rPr lang="en-US" dirty="0"/>
              <a:t>Hello world! My name is Erin</a:t>
            </a:r>
          </a:p>
        </p:txBody>
      </p:sp>
      <p:pic>
        <p:nvPicPr>
          <p:cNvPr id="7" name="Picture 6" descr="A picture containing person, person, standing, person&#10;&#10;Description automatically generated">
            <a:extLst>
              <a:ext uri="{FF2B5EF4-FFF2-40B4-BE49-F238E27FC236}">
                <a16:creationId xmlns:a16="http://schemas.microsoft.com/office/drawing/2014/main" id="{D0F14EFE-AF67-4331-B9C1-14B554535399}"/>
              </a:ext>
            </a:extLst>
          </p:cNvPr>
          <p:cNvPicPr>
            <a:picLocks noChangeAspect="1"/>
          </p:cNvPicPr>
          <p:nvPr/>
        </p:nvPicPr>
        <p:blipFill>
          <a:blip r:embed="rId2"/>
          <a:stretch>
            <a:fillRect/>
          </a:stretch>
        </p:blipFill>
        <p:spPr>
          <a:xfrm>
            <a:off x="417136" y="1282046"/>
            <a:ext cx="3629320" cy="3629320"/>
          </a:xfrm>
          <a:prstGeom prst="rect">
            <a:avLst/>
          </a:prstGeom>
        </p:spPr>
      </p:pic>
      <p:sp>
        <p:nvSpPr>
          <p:cNvPr id="8" name="TextBox 7">
            <a:extLst>
              <a:ext uri="{FF2B5EF4-FFF2-40B4-BE49-F238E27FC236}">
                <a16:creationId xmlns:a16="http://schemas.microsoft.com/office/drawing/2014/main" id="{5EF25137-ECCA-418A-BE46-4C90D0974B07}"/>
              </a:ext>
            </a:extLst>
          </p:cNvPr>
          <p:cNvSpPr txBox="1"/>
          <p:nvPr/>
        </p:nvSpPr>
        <p:spPr>
          <a:xfrm>
            <a:off x="4609707" y="1564849"/>
            <a:ext cx="3987537" cy="3970318"/>
          </a:xfrm>
          <a:prstGeom prst="rect">
            <a:avLst/>
          </a:prstGeom>
          <a:noFill/>
        </p:spPr>
        <p:txBody>
          <a:bodyPr wrap="square" rtlCol="0">
            <a:spAutoFit/>
          </a:bodyPr>
          <a:lstStyle/>
          <a:p>
            <a:r>
              <a:rPr lang="en-US" dirty="0"/>
              <a:t>Data Scientist at Uncommon Schools</a:t>
            </a:r>
          </a:p>
          <a:p>
            <a:endParaRPr lang="en-US" dirty="0"/>
          </a:p>
          <a:p>
            <a:r>
              <a:rPr lang="en-US" dirty="0"/>
              <a:t>Link to slides:</a:t>
            </a:r>
          </a:p>
          <a:p>
            <a:r>
              <a:rPr lang="en-US" dirty="0">
                <a:hlinkClick r:id="rId3"/>
              </a:rPr>
              <a:t>https://github.com/eringrand/RLadies-STL-Cleaning-Data-Workshop</a:t>
            </a:r>
            <a:endParaRPr lang="en-US" dirty="0"/>
          </a:p>
          <a:p>
            <a:endParaRPr lang="en-US" dirty="0"/>
          </a:p>
          <a:p>
            <a:r>
              <a:rPr lang="en-US" dirty="0"/>
              <a:t>Requirements for today:</a:t>
            </a:r>
          </a:p>
          <a:p>
            <a:pPr marL="285750" indent="-285750">
              <a:buFont typeface="Arial" panose="020B0604020202020204" pitchFamily="34" charset="0"/>
              <a:buChar char="•"/>
            </a:pPr>
            <a:r>
              <a:rPr lang="en-US" dirty="0"/>
              <a:t>Open Rstudio</a:t>
            </a:r>
          </a:p>
          <a:p>
            <a:pPr marL="285750" indent="-285750">
              <a:buFont typeface="Arial" panose="020B0604020202020204" pitchFamily="34" charset="0"/>
              <a:buChar char="•"/>
            </a:pPr>
            <a:r>
              <a:rPr lang="en-US" dirty="0"/>
              <a:t>Download Notebooks and Data from the Github link</a:t>
            </a:r>
          </a:p>
          <a:p>
            <a:pPr marL="285750" indent="-285750">
              <a:buFont typeface="Arial" panose="020B0604020202020204" pitchFamily="34" charset="0"/>
              <a:buChar char="•"/>
            </a:pPr>
            <a:r>
              <a:rPr lang="en-US" dirty="0"/>
              <a:t>Install “tidyverse” and “janitor” packages</a:t>
            </a:r>
          </a:p>
          <a:p>
            <a:pPr marL="285750" indent="-285750">
              <a:buFont typeface="Arial" panose="020B0604020202020204" pitchFamily="34" charset="0"/>
              <a:buChar char="•"/>
            </a:pPr>
            <a:endParaRPr lang="en-US" dirty="0"/>
          </a:p>
          <a:p>
            <a:endParaRPr lang="en-US" dirty="0"/>
          </a:p>
        </p:txBody>
      </p:sp>
      <p:sp>
        <p:nvSpPr>
          <p:cNvPr id="12" name="TextBox 11">
            <a:extLst>
              <a:ext uri="{FF2B5EF4-FFF2-40B4-BE49-F238E27FC236}">
                <a16:creationId xmlns:a16="http://schemas.microsoft.com/office/drawing/2014/main" id="{905F6A46-5FCC-4945-973D-74519161A872}"/>
              </a:ext>
            </a:extLst>
          </p:cNvPr>
          <p:cNvSpPr txBox="1"/>
          <p:nvPr/>
        </p:nvSpPr>
        <p:spPr>
          <a:xfrm>
            <a:off x="5608947" y="5144572"/>
            <a:ext cx="3365369" cy="923330"/>
          </a:xfrm>
          <a:prstGeom prst="rect">
            <a:avLst/>
          </a:prstGeom>
          <a:noFill/>
        </p:spPr>
        <p:txBody>
          <a:bodyPr wrap="square">
            <a:spAutoFit/>
          </a:bodyPr>
          <a:lstStyle/>
          <a:p>
            <a:r>
              <a:rPr lang="en-US" dirty="0"/>
              <a:t>Twitter: @astroeringand</a:t>
            </a:r>
          </a:p>
          <a:p>
            <a:r>
              <a:rPr lang="en-US" dirty="0"/>
              <a:t>Github: eringrand</a:t>
            </a:r>
          </a:p>
          <a:p>
            <a:r>
              <a:rPr lang="en-US" dirty="0"/>
              <a:t>Blog: https://eringrand.github.io</a:t>
            </a:r>
          </a:p>
        </p:txBody>
      </p:sp>
    </p:spTree>
    <p:extLst>
      <p:ext uri="{BB962C8B-B14F-4D97-AF65-F5344CB8AC3E}">
        <p14:creationId xmlns:p14="http://schemas.microsoft.com/office/powerpoint/2010/main" val="125637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0" name="Table"/>
          <p:cNvGraphicFramePr/>
          <p:nvPr/>
        </p:nvGraphicFramePr>
        <p:xfrm>
          <a:off x="228600" y="1447801"/>
          <a:ext cx="4343400" cy="4013197"/>
        </p:xfrm>
        <a:graphic>
          <a:graphicData uri="http://schemas.openxmlformats.org/drawingml/2006/table">
            <a:tbl>
              <a:tblPr firstRow="1"/>
              <a:tblGrid>
                <a:gridCol w="1085850">
                  <a:extLst>
                    <a:ext uri="{9D8B030D-6E8A-4147-A177-3AD203B41FA5}">
                      <a16:colId xmlns:a16="http://schemas.microsoft.com/office/drawing/2014/main" val="20000"/>
                    </a:ext>
                  </a:extLst>
                </a:gridCol>
                <a:gridCol w="1085850">
                  <a:extLst>
                    <a:ext uri="{9D8B030D-6E8A-4147-A177-3AD203B41FA5}">
                      <a16:colId xmlns:a16="http://schemas.microsoft.com/office/drawing/2014/main" val="20001"/>
                    </a:ext>
                  </a:extLst>
                </a:gridCol>
                <a:gridCol w="1085850">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472141">
                <a:tc>
                  <a:txBody>
                    <a:bodyPr/>
                    <a:lstStyle/>
                    <a:p>
                      <a:pPr defTabSz="914400">
                        <a:defRPr sz="1800" b="0">
                          <a:solidFill>
                            <a:srgbClr val="000000"/>
                          </a:solidFill>
                        </a:defRPr>
                      </a:pPr>
                      <a:r>
                        <a:rPr sz="1800" dirty="0">
                          <a:sym typeface="Helvetica"/>
                        </a:rPr>
                        <a:t>country</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year</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cases</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pop</a:t>
                      </a:r>
                      <a:endParaRPr sz="1800" b="1" dirty="0">
                        <a:solidFill>
                          <a:srgbClr val="FFFFFF"/>
                        </a:solidFill>
                        <a:sym typeface="Helvetica"/>
                      </a:endParaRPr>
                    </a:p>
                  </a:txBody>
                  <a:tcPr marL="19050" marR="19050" marT="25400" marB="25400" anchor="ctr" horzOverflow="overflow"/>
                </a:tc>
                <a:extLst>
                  <a:ext uri="{0D108BD9-81ED-4DB2-BD59-A6C34878D82A}">
                    <a16:rowId xmlns:a16="http://schemas.microsoft.com/office/drawing/2014/main" val="10000"/>
                  </a:ext>
                </a:extLst>
              </a:tr>
              <a:tr h="590176">
                <a:tc>
                  <a:txBody>
                    <a:bodyPr/>
                    <a:lstStyle/>
                    <a:p>
                      <a:pPr defTabSz="914400">
                        <a:defRPr sz="1800"/>
                      </a:pPr>
                      <a:r>
                        <a:rPr sz="1400" dirty="0">
                          <a:sym typeface="Helvetica"/>
                        </a:rPr>
                        <a:t>Afghanistan</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745</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19987071</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90176">
                <a:tc>
                  <a:txBody>
                    <a:bodyPr/>
                    <a:lstStyle/>
                    <a:p>
                      <a:pPr defTabSz="914400">
                        <a:defRPr sz="1800"/>
                      </a:pPr>
                      <a:r>
                        <a:rPr sz="1400" dirty="0">
                          <a:sym typeface="Helvetica"/>
                        </a:rPr>
                        <a:t>Afghanistan</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2666</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20595360</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90176">
                <a:tc>
                  <a:txBody>
                    <a:bodyPr/>
                    <a:lstStyle/>
                    <a:p>
                      <a:pPr defTabSz="914400">
                        <a:defRPr sz="1800"/>
                      </a:pPr>
                      <a:r>
                        <a:rPr sz="1400" dirty="0">
                          <a:sym typeface="Helvetica"/>
                        </a:rPr>
                        <a:t>Brazil</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37737</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172006362</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590176">
                <a:tc>
                  <a:txBody>
                    <a:bodyPr/>
                    <a:lstStyle/>
                    <a:p>
                      <a:pPr defTabSz="914400">
                        <a:defRPr sz="1800"/>
                      </a:pPr>
                      <a:r>
                        <a:rPr sz="1400" dirty="0">
                          <a:sym typeface="Helvetica"/>
                        </a:rPr>
                        <a:t>Brazil</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80488</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174504898</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590176">
                <a:tc>
                  <a:txBody>
                    <a:bodyPr/>
                    <a:lstStyle/>
                    <a:p>
                      <a:pPr defTabSz="914400">
                        <a:defRPr sz="1800"/>
                      </a:pPr>
                      <a:r>
                        <a:rPr sz="1400" dirty="0">
                          <a:sym typeface="Helvetica"/>
                        </a:rPr>
                        <a:t>China</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1999</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212258</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1272915272</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590176">
                <a:tc>
                  <a:txBody>
                    <a:bodyPr/>
                    <a:lstStyle/>
                    <a:p>
                      <a:pPr defTabSz="914400">
                        <a:defRPr sz="1800"/>
                      </a:pPr>
                      <a:r>
                        <a:rPr sz="1400" dirty="0">
                          <a:sym typeface="Helvetica"/>
                        </a:rPr>
                        <a:t>China</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2000</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213766</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1280428583</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281" name="A data set is tidy iff:…"/>
          <p:cNvSpPr txBox="1"/>
          <p:nvPr/>
        </p:nvSpPr>
        <p:spPr>
          <a:xfrm>
            <a:off x="5105400" y="1447800"/>
            <a:ext cx="3733801" cy="38862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1260"/>
              </a:spcBef>
              <a:defRPr sz="6000">
                <a:latin typeface="Source Sans Pro Light"/>
                <a:ea typeface="Source Sans Pro Light"/>
                <a:cs typeface="Source Sans Pro Light"/>
                <a:sym typeface="Source Sans Pro Light"/>
              </a:defRPr>
            </a:pPr>
            <a:r>
              <a:rPr sz="2800" dirty="0">
                <a:latin typeface="+mn-lt"/>
              </a:rPr>
              <a:t>A data set is </a:t>
            </a:r>
            <a:r>
              <a:rPr sz="2800" b="1" dirty="0">
                <a:latin typeface="+mn-lt"/>
                <a:ea typeface="Source Sans Pro"/>
                <a:cs typeface="Source Sans Pro"/>
                <a:sym typeface="Source Sans Pro"/>
              </a:rPr>
              <a:t>tidy</a:t>
            </a:r>
            <a:r>
              <a:rPr sz="2800" dirty="0">
                <a:latin typeface="+mn-lt"/>
              </a:rPr>
              <a:t> iff:</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AD6"/>
                </a:solidFill>
                <a:latin typeface="+mn-lt"/>
                <a:ea typeface="Source Sans Pro"/>
                <a:cs typeface="Source Sans Pro"/>
                <a:sym typeface="Source Sans Pro"/>
              </a:rPr>
              <a:t>variable</a:t>
            </a:r>
            <a:r>
              <a:rPr sz="2800" dirty="0">
                <a:latin typeface="+mn-lt"/>
              </a:rPr>
              <a:t> is in its own </a:t>
            </a:r>
            <a:r>
              <a:rPr sz="2800" b="1" dirty="0">
                <a:solidFill>
                  <a:srgbClr val="78AAD6"/>
                </a:solidFill>
                <a:latin typeface="+mn-lt"/>
                <a:ea typeface="Source Sans Pro"/>
                <a:cs typeface="Source Sans Pro"/>
                <a:sym typeface="Source Sans Pro"/>
              </a:rPr>
              <a:t>column</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642"/>
                </a:solidFill>
                <a:latin typeface="+mn-lt"/>
                <a:ea typeface="Source Sans Pro"/>
                <a:cs typeface="Source Sans Pro"/>
                <a:sym typeface="Source Sans Pro"/>
              </a:rPr>
              <a:t>case</a:t>
            </a:r>
            <a:r>
              <a:rPr sz="2800" dirty="0">
                <a:latin typeface="+mn-lt"/>
              </a:rPr>
              <a:t> is in its own </a:t>
            </a:r>
            <a:r>
              <a:rPr sz="2800" b="1" dirty="0">
                <a:solidFill>
                  <a:srgbClr val="78A642"/>
                </a:solidFill>
                <a:latin typeface="+mn-lt"/>
                <a:ea typeface="Source Sans Pro"/>
                <a:cs typeface="Source Sans Pro"/>
                <a:sym typeface="Source Sans Pro"/>
              </a:rPr>
              <a:t>row</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FF7E79"/>
                </a:solidFill>
                <a:latin typeface="+mn-lt"/>
                <a:ea typeface="Source Sans Pro"/>
                <a:cs typeface="Source Sans Pro"/>
                <a:sym typeface="Source Sans Pro"/>
              </a:rPr>
              <a:t>value</a:t>
            </a:r>
            <a:r>
              <a:rPr sz="2800" dirty="0">
                <a:latin typeface="+mn-lt"/>
              </a:rPr>
              <a:t> is in its own </a:t>
            </a:r>
            <a:r>
              <a:rPr sz="2800" b="1" dirty="0">
                <a:solidFill>
                  <a:srgbClr val="FF7E79"/>
                </a:solidFill>
                <a:latin typeface="+mn-lt"/>
                <a:ea typeface="Source Sans Pro"/>
                <a:cs typeface="Source Sans Pro"/>
                <a:sym typeface="Source Sans Pro"/>
              </a:rPr>
              <a:t>cell</a:t>
            </a:r>
          </a:p>
        </p:txBody>
      </p:sp>
      <p:grpSp>
        <p:nvGrpSpPr>
          <p:cNvPr id="287" name="Group"/>
          <p:cNvGrpSpPr/>
          <p:nvPr/>
        </p:nvGrpSpPr>
        <p:grpSpPr>
          <a:xfrm>
            <a:off x="228600" y="1834738"/>
            <a:ext cx="4267200" cy="3280155"/>
            <a:chOff x="973047" y="0"/>
            <a:chExt cx="9002753" cy="4951757"/>
          </a:xfrm>
        </p:grpSpPr>
        <p:sp>
          <p:nvSpPr>
            <p:cNvPr id="282" name="Rectangle"/>
            <p:cNvSpPr/>
            <p:nvPr/>
          </p:nvSpPr>
          <p:spPr>
            <a:xfrm>
              <a:off x="973047" y="0"/>
              <a:ext cx="9002754" cy="4951758"/>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3" name="Line"/>
            <p:cNvSpPr/>
            <p:nvPr/>
          </p:nvSpPr>
          <p:spPr>
            <a:xfrm flipV="1">
              <a:off x="2221180" y="131314"/>
              <a:ext cx="1" cy="4692265"/>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4" name="Line"/>
            <p:cNvSpPr/>
            <p:nvPr/>
          </p:nvSpPr>
          <p:spPr>
            <a:xfrm flipV="1">
              <a:off x="6307082"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5" name="Line"/>
            <p:cNvSpPr/>
            <p:nvPr/>
          </p:nvSpPr>
          <p:spPr>
            <a:xfrm flipV="1">
              <a:off x="8616203"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sp>
          <p:nvSpPr>
            <p:cNvPr id="286" name="Line"/>
            <p:cNvSpPr/>
            <p:nvPr/>
          </p:nvSpPr>
          <p:spPr>
            <a:xfrm flipV="1">
              <a:off x="4431886"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dirty="0"/>
            </a:p>
          </p:txBody>
        </p:sp>
      </p:grpSp>
      <p:grpSp>
        <p:nvGrpSpPr>
          <p:cNvPr id="295" name="Group"/>
          <p:cNvGrpSpPr/>
          <p:nvPr/>
        </p:nvGrpSpPr>
        <p:grpSpPr>
          <a:xfrm>
            <a:off x="228600" y="1834738"/>
            <a:ext cx="4267200" cy="3575462"/>
            <a:chOff x="0" y="0"/>
            <a:chExt cx="8914655" cy="4863093"/>
          </a:xfrm>
        </p:grpSpPr>
        <p:sp>
          <p:nvSpPr>
            <p:cNvPr id="288" name="Rectangle"/>
            <p:cNvSpPr/>
            <p:nvPr/>
          </p:nvSpPr>
          <p:spPr>
            <a:xfrm>
              <a:off x="0" y="0"/>
              <a:ext cx="8914656" cy="4863094"/>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89" name="Line"/>
            <p:cNvSpPr/>
            <p:nvPr/>
          </p:nvSpPr>
          <p:spPr>
            <a:xfrm>
              <a:off x="259153" y="530837"/>
              <a:ext cx="8352669"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0" name="Line"/>
            <p:cNvSpPr/>
            <p:nvPr/>
          </p:nvSpPr>
          <p:spPr>
            <a:xfrm>
              <a:off x="261412" y="1291120"/>
              <a:ext cx="835041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1" name="Line"/>
            <p:cNvSpPr/>
            <p:nvPr/>
          </p:nvSpPr>
          <p:spPr>
            <a:xfrm>
              <a:off x="263672" y="2051404"/>
              <a:ext cx="834815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2" name="Line"/>
            <p:cNvSpPr/>
            <p:nvPr/>
          </p:nvSpPr>
          <p:spPr>
            <a:xfrm>
              <a:off x="265932" y="2811688"/>
              <a:ext cx="834589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3" name="Line"/>
            <p:cNvSpPr/>
            <p:nvPr/>
          </p:nvSpPr>
          <p:spPr>
            <a:xfrm>
              <a:off x="268191" y="3571971"/>
              <a:ext cx="8343631"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294" name="Line"/>
            <p:cNvSpPr/>
            <p:nvPr/>
          </p:nvSpPr>
          <p:spPr>
            <a:xfrm>
              <a:off x="270451" y="4332256"/>
              <a:ext cx="8341372"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sp>
        <p:nvSpPr>
          <p:cNvPr id="2" name="Title 1"/>
          <p:cNvSpPr>
            <a:spLocks noGrp="1"/>
          </p:cNvSpPr>
          <p:nvPr>
            <p:ph type="title"/>
          </p:nvPr>
        </p:nvSpPr>
        <p:spPr/>
        <p:txBody>
          <a:bodyPr/>
          <a:lstStyle/>
          <a:p>
            <a:r>
              <a:rPr lang="en-US" sz="3200" dirty="0"/>
              <a:t>Tidy Data</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1">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28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iterate>
                                    <p:tmAbs val="0"/>
                                  </p:iterate>
                                  <p:childTnLst>
                                    <p:set>
                                      <p:cBhvr>
                                        <p:cTn id="13" fill="hold"/>
                                        <p:tgtEl>
                                          <p:spTgt spid="281">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29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281">
                                            <p:txEl>
                                              <p:pRg st="3" end="3"/>
                                            </p:txEl>
                                          </p:spTgt>
                                        </p:tgtEl>
                                        <p:attrNameLst>
                                          <p:attrName>style.visibility</p:attrName>
                                        </p:attrNameLst>
                                      </p:cBhvr>
                                      <p:to>
                                        <p:strVal val="visible"/>
                                      </p:to>
                                    </p:set>
                                  </p:childTnLst>
                                </p:cTn>
                              </p:par>
                            </p:childTnLst>
                          </p:cTn>
                        </p:par>
                        <p:par>
                          <p:cTn id="21" fill="hold">
                            <p:stCondLst>
                              <p:cond delay="0"/>
                            </p:stCondLst>
                            <p:childTnLst>
                              <p:par>
                                <p:cTn id="22" presetID="1" presetClass="exit" presetSubtype="0" fill="hold" grpId="1" nodeType="afterEffect">
                                  <p:stCondLst>
                                    <p:cond delay="0"/>
                                  </p:stCondLst>
                                  <p:iterate>
                                    <p:tmAbs val="0"/>
                                  </p:iterate>
                                  <p:childTnLst>
                                    <p:set>
                                      <p:cBhvr>
                                        <p:cTn id="23" fill="hold">
                                          <p:stCondLst>
                                            <p:cond delay="0"/>
                                          </p:stCondLst>
                                        </p:cTn>
                                        <p:tgtEl>
                                          <p:spTgt spid="287"/>
                                        </p:tgtEl>
                                        <p:attrNameLst>
                                          <p:attrName>style.visibility</p:attrName>
                                        </p:attrNameLst>
                                      </p:cBhvr>
                                      <p:to>
                                        <p:strVal val="hidden"/>
                                      </p:to>
                                    </p:set>
                                  </p:childTnLst>
                                </p:cTn>
                              </p:par>
                            </p:childTnLst>
                          </p:cTn>
                        </p:par>
                        <p:par>
                          <p:cTn id="24" fill="hold">
                            <p:stCondLst>
                              <p:cond delay="0"/>
                            </p:stCondLst>
                            <p:childTnLst>
                              <p:par>
                                <p:cTn id="25" presetID="1" presetClass="exit" presetSubtype="0" fill="hold" grpId="1" nodeType="afterEffect">
                                  <p:stCondLst>
                                    <p:cond delay="0"/>
                                  </p:stCondLst>
                                  <p:iterate>
                                    <p:tmAbs val="0"/>
                                  </p:iterate>
                                  <p:childTnLst>
                                    <p:set>
                                      <p:cBhvr>
                                        <p:cTn id="26" fill="hold">
                                          <p:stCondLst>
                                            <p:cond delay="0"/>
                                          </p:stCondLst>
                                        </p:cTn>
                                        <p:tgtEl>
                                          <p:spTgt spid="29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build="p" bldLvl="5" animBg="1" advAuto="0"/>
      <p:bldP spid="287" grpId="0" animBg="1" advAuto="0"/>
      <p:bldP spid="287" grpId="1" animBg="1" advAuto="0"/>
      <p:bldP spid="295" grpId="0" animBg="1" advAuto="0"/>
      <p:bldP spid="295"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4598" y="1447800"/>
            <a:ext cx="8555140" cy="4408920"/>
            <a:chOff x="194598" y="575615"/>
            <a:chExt cx="8555140" cy="4408920"/>
          </a:xfrm>
        </p:grpSpPr>
        <p:pic>
          <p:nvPicPr>
            <p:cNvPr id="324" name="Screen Shot 2017-07-20 at 1.26.06 PM.png" descr="Screen Shot 2017-07-20 at 1.26.06 PM.png"/>
            <p:cNvPicPr>
              <a:picLocks noChangeAspect="1"/>
            </p:cNvPicPr>
            <p:nvPr/>
          </p:nvPicPr>
          <p:blipFill>
            <a:blip r:embed="rId2"/>
            <a:srcRect r="20800"/>
            <a:stretch>
              <a:fillRect/>
            </a:stretch>
          </p:blipFill>
          <p:spPr>
            <a:xfrm>
              <a:off x="194598" y="575615"/>
              <a:ext cx="6451181" cy="4408920"/>
            </a:xfrm>
            <a:prstGeom prst="rect">
              <a:avLst/>
            </a:prstGeom>
            <a:ln w="12700">
              <a:miter lim="400000"/>
            </a:ln>
          </p:spPr>
        </p:pic>
        <p:pic>
          <p:nvPicPr>
            <p:cNvPr id="325" name="Screen Shot 2017-07-20 at 1.54.14 PM.png" descr="Screen Shot 2017-07-20 at 1.54.14 PM.png"/>
            <p:cNvPicPr>
              <a:picLocks noChangeAspect="1"/>
            </p:cNvPicPr>
            <p:nvPr/>
          </p:nvPicPr>
          <p:blipFill>
            <a:blip r:embed="rId3"/>
            <a:srcRect l="50939"/>
            <a:stretch>
              <a:fillRect/>
            </a:stretch>
          </p:blipFill>
          <p:spPr>
            <a:xfrm>
              <a:off x="7095138" y="975565"/>
              <a:ext cx="1654600" cy="3258009"/>
            </a:xfrm>
            <a:prstGeom prst="rect">
              <a:avLst/>
            </a:prstGeom>
            <a:ln w="12700">
              <a:miter lim="400000"/>
            </a:ln>
          </p:spPr>
        </p:pic>
        <p:grpSp>
          <p:nvGrpSpPr>
            <p:cNvPr id="335" name="Group"/>
            <p:cNvGrpSpPr/>
            <p:nvPr/>
          </p:nvGrpSpPr>
          <p:grpSpPr>
            <a:xfrm>
              <a:off x="4013735" y="1626746"/>
              <a:ext cx="3201750" cy="2459023"/>
              <a:chOff x="0" y="-38100"/>
              <a:chExt cx="8537997" cy="4918043"/>
            </a:xfrm>
          </p:grpSpPr>
          <p:sp>
            <p:nvSpPr>
              <p:cNvPr id="329" name="Arrow"/>
              <p:cNvSpPr/>
              <p:nvPr/>
            </p:nvSpPr>
            <p:spPr>
              <a:xfrm>
                <a:off x="0" y="-38100"/>
                <a:ext cx="8530577"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0" name="Arrow"/>
              <p:cNvSpPr/>
              <p:nvPr/>
            </p:nvSpPr>
            <p:spPr>
              <a:xfrm>
                <a:off x="7420" y="823430"/>
                <a:ext cx="8530578"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1" name="Arrow"/>
              <p:cNvSpPr/>
              <p:nvPr/>
            </p:nvSpPr>
            <p:spPr>
              <a:xfrm>
                <a:off x="0" y="168496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2" name="Arrow"/>
              <p:cNvSpPr/>
              <p:nvPr/>
            </p:nvSpPr>
            <p:spPr>
              <a:xfrm>
                <a:off x="7420" y="254649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3" name="Arrow"/>
              <p:cNvSpPr/>
              <p:nvPr/>
            </p:nvSpPr>
            <p:spPr>
              <a:xfrm>
                <a:off x="7420" y="340802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334" name="Arrow"/>
              <p:cNvSpPr/>
              <p:nvPr/>
            </p:nvSpPr>
            <p:spPr>
              <a:xfrm>
                <a:off x="0" y="426955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dirty="0"/>
              </a:p>
            </p:txBody>
          </p:sp>
        </p:grpSp>
      </p:grpSp>
      <p:sp>
        <p:nvSpPr>
          <p:cNvPr id="2" name="Title 1"/>
          <p:cNvSpPr>
            <a:spLocks noGrp="1"/>
          </p:cNvSpPr>
          <p:nvPr>
            <p:ph type="title"/>
          </p:nvPr>
        </p:nvSpPr>
        <p:spPr/>
        <p:txBody>
          <a:bodyPr/>
          <a:lstStyle/>
          <a:p>
            <a:r>
              <a:rPr lang="en-US" dirty="0"/>
              <a:t>Tidy Data  is easy to manipulate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pivot_longer()</a:t>
            </a:r>
          </a:p>
        </p:txBody>
      </p:sp>
      <p:sp>
        <p:nvSpPr>
          <p:cNvPr id="3" name="Subtitle 2"/>
          <p:cNvSpPr>
            <a:spLocks noGrp="1"/>
          </p:cNvSpPr>
          <p:nvPr>
            <p:ph type="subTitle" idx="1"/>
          </p:nvPr>
        </p:nvSpPr>
        <p:spPr/>
        <p:txBody>
          <a:bodyPr/>
          <a:lstStyle/>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8288" y="990600"/>
            <a:ext cx="6065837" cy="5224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a:t>Toy Data - Wide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5" name="Table"/>
          <p:cNvGraphicFramePr/>
          <p:nvPr/>
        </p:nvGraphicFramePr>
        <p:xfrm>
          <a:off x="4542106" y="3886200"/>
          <a:ext cx="4305948" cy="2013448"/>
        </p:xfrm>
        <a:graphic>
          <a:graphicData uri="http://schemas.openxmlformats.org/drawingml/2006/table">
            <a:tbl>
              <a:tblPr firstRow="1" firstCol="1"/>
              <a:tblGrid>
                <a:gridCol w="1076487">
                  <a:extLst>
                    <a:ext uri="{9D8B030D-6E8A-4147-A177-3AD203B41FA5}">
                      <a16:colId xmlns:a16="http://schemas.microsoft.com/office/drawing/2014/main" val="20000"/>
                    </a:ext>
                  </a:extLst>
                </a:gridCol>
                <a:gridCol w="1076487">
                  <a:extLst>
                    <a:ext uri="{9D8B030D-6E8A-4147-A177-3AD203B41FA5}">
                      <a16:colId xmlns:a16="http://schemas.microsoft.com/office/drawing/2014/main" val="20001"/>
                    </a:ext>
                  </a:extLst>
                </a:gridCol>
                <a:gridCol w="1076487">
                  <a:extLst>
                    <a:ext uri="{9D8B030D-6E8A-4147-A177-3AD203B41FA5}">
                      <a16:colId xmlns:a16="http://schemas.microsoft.com/office/drawing/2014/main" val="20002"/>
                    </a:ext>
                  </a:extLst>
                </a:gridCol>
                <a:gridCol w="1076487">
                  <a:extLst>
                    <a:ext uri="{9D8B030D-6E8A-4147-A177-3AD203B41FA5}">
                      <a16:colId xmlns:a16="http://schemas.microsoft.com/office/drawing/2014/main" val="20003"/>
                    </a:ext>
                  </a:extLst>
                </a:gridCol>
              </a:tblGrid>
              <a:tr h="50336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0336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0336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0336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cases data set would look if it had the same values_from grouped into three columns: </a:t>
            </a:r>
            <a:r>
              <a:rPr lang="en-US" sz="3200" i="1" dirty="0">
                <a:latin typeface="+mn-lt"/>
              </a:rPr>
              <a:t>country</a:t>
            </a:r>
            <a:r>
              <a:rPr lang="en-US" sz="3200" dirty="0">
                <a:latin typeface="+mn-lt"/>
              </a:rPr>
              <a:t>, </a:t>
            </a:r>
            <a:r>
              <a:rPr lang="en-US" sz="3200" i="1" dirty="0">
                <a:latin typeface="+mn-lt"/>
              </a:rPr>
              <a:t>year</a:t>
            </a:r>
            <a:r>
              <a:rPr lang="en-US" sz="3200" dirty="0">
                <a:latin typeface="+mn-lt"/>
              </a:rPr>
              <a:t>, </a:t>
            </a:r>
            <a:r>
              <a:rPr lang="en-US" sz="3200" i="1" dirty="0">
                <a:latin typeface="+mn-lt"/>
              </a:rPr>
              <a:t>n</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4" name="Rectangle 3"/>
          <p:cNvSpPr/>
          <p:nvPr/>
        </p:nvSpPr>
        <p:spPr>
          <a:xfrm>
            <a:off x="5410200" y="1600200"/>
            <a:ext cx="3505200" cy="4495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1981200"/>
            <a:ext cx="3505200" cy="4114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92508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590800"/>
            <a:ext cx="3505200" cy="3505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530831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2"/>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971800"/>
            <a:ext cx="3505200" cy="3124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075447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Content Placeholder 3"/>
          <p:cNvSpPr>
            <a:spLocks noGrp="1"/>
          </p:cNvSpPr>
          <p:nvPr>
            <p:ph idx="1"/>
          </p:nvPr>
        </p:nvSpPr>
        <p:spPr/>
        <p:txBody>
          <a:bodyPr/>
          <a:lstStyle/>
          <a:p>
            <a:pPr marL="0" indent="0">
              <a:buNone/>
            </a:pPr>
            <a:r>
              <a:rPr lang="en-US" sz="2800" dirty="0"/>
              <a:t>"Tidy data sets are all alike; but every messy data set is messy in its own way." </a:t>
            </a:r>
          </a:p>
          <a:p>
            <a:endParaRPr lang="en-US" sz="2800" dirty="0"/>
          </a:p>
          <a:p>
            <a:pPr marL="0" indent="0">
              <a:buNone/>
            </a:pPr>
            <a:r>
              <a:rPr lang="en-US" dirty="0"/>
              <a:t>- Hadley Wickham</a:t>
            </a:r>
          </a:p>
          <a:p>
            <a:endParaRPr lang="en-US" dirty="0"/>
          </a:p>
          <a:p>
            <a:endParaRPr lang="en-US" dirty="0"/>
          </a:p>
        </p:txBody>
      </p:sp>
    </p:spTree>
    <p:extLst>
      <p:ext uri="{BB962C8B-B14F-4D97-AF65-F5344CB8AC3E}">
        <p14:creationId xmlns:p14="http://schemas.microsoft.com/office/powerpoint/2010/main" val="1887735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3505200"/>
            <a:ext cx="3505200" cy="2590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513285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038600"/>
            <a:ext cx="3505200" cy="20574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293746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495800"/>
            <a:ext cx="3505200" cy="1600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53022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r>
              <a:rPr lang="en-US" sz="3200" dirty="0"/>
              <a:t>Final Answers – pivot_longer() practice</a:t>
            </a:r>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963082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6" name="Rectangle"/>
          <p:cNvSpPr/>
          <p:nvPr/>
        </p:nvSpPr>
        <p:spPr>
          <a:xfrm>
            <a:off x="5726763" y="1103259"/>
            <a:ext cx="2881821" cy="4871037"/>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dirty="0"/>
          </a:p>
        </p:txBody>
      </p:sp>
      <p:sp>
        <p:nvSpPr>
          <p:cNvPr id="7" name="Line"/>
          <p:cNvSpPr/>
          <p:nvPr/>
        </p:nvSpPr>
        <p:spPr>
          <a:xfrm flipV="1">
            <a:off x="8077199" y="1279138"/>
            <a:ext cx="1"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
        <p:nvSpPr>
          <p:cNvPr id="8" name="Line"/>
          <p:cNvSpPr/>
          <p:nvPr/>
        </p:nvSpPr>
        <p:spPr>
          <a:xfrm flipV="1">
            <a:off x="7086600"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
        <p:nvSpPr>
          <p:cNvPr id="10" name="Line"/>
          <p:cNvSpPr/>
          <p:nvPr/>
        </p:nvSpPr>
        <p:spPr>
          <a:xfrm flipV="1">
            <a:off x="6167757"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dirty="0"/>
          </a:p>
        </p:txBody>
      </p:sp>
    </p:spTree>
    <p:extLst>
      <p:ext uri="{BB962C8B-B14F-4D97-AF65-F5344CB8AC3E}">
        <p14:creationId xmlns:p14="http://schemas.microsoft.com/office/powerpoint/2010/main" val="374697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6008235"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3"/>
          <a:ext cx="3429000" cy="2008999"/>
        </p:xfrm>
        <a:graphic>
          <a:graphicData uri="http://schemas.openxmlformats.org/drawingml/2006/table">
            <a:tbl>
              <a:tblPr firstRow="1" firstCol="1"/>
              <a:tblGrid>
                <a:gridCol w="857250">
                  <a:extLst>
                    <a:ext uri="{9D8B030D-6E8A-4147-A177-3AD203B41FA5}">
                      <a16:colId xmlns:a16="http://schemas.microsoft.com/office/drawing/2014/main" val="20000"/>
                    </a:ext>
                  </a:extLst>
                </a:gridCol>
                <a:gridCol w="857250">
                  <a:extLst>
                    <a:ext uri="{9D8B030D-6E8A-4147-A177-3AD203B41FA5}">
                      <a16:colId xmlns:a16="http://schemas.microsoft.com/office/drawing/2014/main" val="20001"/>
                    </a:ext>
                  </a:extLst>
                </a:gridCol>
                <a:gridCol w="857250">
                  <a:extLst>
                    <a:ext uri="{9D8B030D-6E8A-4147-A177-3AD203B41FA5}">
                      <a16:colId xmlns:a16="http://schemas.microsoft.com/office/drawing/2014/main" val="20002"/>
                    </a:ext>
                  </a:extLst>
                </a:gridCol>
                <a:gridCol w="857250">
                  <a:extLst>
                    <a:ext uri="{9D8B030D-6E8A-4147-A177-3AD203B41FA5}">
                      <a16:colId xmlns:a16="http://schemas.microsoft.com/office/drawing/2014/main" val="20003"/>
                    </a:ext>
                  </a:extLst>
                </a:gridCol>
              </a:tblGrid>
              <a:tr h="570874">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79375">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79375">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79375">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6008235"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11" name="gather()"/>
          <p:cNvSpPr/>
          <p:nvPr/>
        </p:nvSpPr>
        <p:spPr>
          <a:xfrm>
            <a:off x="3962399" y="1537222"/>
            <a:ext cx="2045835" cy="584704"/>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 xmlns:ma14="http://schemas.microsoft.com/office/mac/drawingml/2011/main"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1800" dirty="0">
                <a:solidFill>
                  <a:schemeClr val="tx1"/>
                </a:solidFill>
                <a:latin typeface="Miriam Fixed" panose="020B0509050101010101" pitchFamily="49" charset="-79"/>
                <a:cs typeface="Miriam Fixed" panose="020B0509050101010101" pitchFamily="49" charset="-79"/>
              </a:rPr>
              <a:t>pivot_longer</a:t>
            </a:r>
            <a:endParaRPr sz="1800" dirty="0">
              <a:solidFill>
                <a:schemeClr val="tx1"/>
              </a:solidFill>
              <a:latin typeface="Miriam Fixed" panose="020B0509050101010101" pitchFamily="49" charset="-79"/>
              <a:cs typeface="Miriam Fixed" panose="020B0509050101010101" pitchFamily="49" charset="-79"/>
            </a:endParaRPr>
          </a:p>
        </p:txBody>
      </p:sp>
    </p:spTree>
    <p:extLst>
      <p:ext uri="{BB962C8B-B14F-4D97-AF65-F5344CB8AC3E}">
        <p14:creationId xmlns:p14="http://schemas.microsoft.com/office/powerpoint/2010/main" val="3461198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3" name="Rectangle 2"/>
          <p:cNvSpPr/>
          <p:nvPr/>
        </p:nvSpPr>
        <p:spPr>
          <a:xfrm>
            <a:off x="1371600" y="1143000"/>
            <a:ext cx="2895600" cy="22098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1"/>
          <p:cNvSpPr txBox="1"/>
          <p:nvPr/>
        </p:nvSpPr>
        <p:spPr>
          <a:xfrm>
            <a:off x="7180320" y="914400"/>
            <a:ext cx="219577" cy="455892"/>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519937">
              <a:spcBef>
                <a:spcPts val="2100"/>
              </a:spcBef>
              <a:defRPr sz="5162" b="1">
                <a:solidFill>
                  <a:schemeClr val="accent1"/>
                </a:solidFill>
                <a:latin typeface="+mn-lt"/>
                <a:ea typeface="+mn-ea"/>
                <a:cs typeface="+mn-cs"/>
                <a:sym typeface="Helvetica Neue"/>
              </a:defRPr>
            </a:lvl1pPr>
          </a:lstStyle>
          <a:p>
            <a:r>
              <a:rPr dirty="0"/>
              <a:t>1</a:t>
            </a:r>
          </a:p>
        </p:txBody>
      </p:sp>
      <p:sp>
        <p:nvSpPr>
          <p:cNvPr id="10" name="2"/>
          <p:cNvSpPr txBox="1"/>
          <p:nvPr/>
        </p:nvSpPr>
        <p:spPr>
          <a:xfrm>
            <a:off x="7924800" y="914400"/>
            <a:ext cx="219577" cy="455892"/>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519937">
              <a:spcBef>
                <a:spcPts val="2100"/>
              </a:spcBef>
              <a:defRPr sz="5162" b="1">
                <a:solidFill>
                  <a:schemeClr val="accent1"/>
                </a:solidFill>
                <a:latin typeface="+mn-lt"/>
                <a:ea typeface="+mn-ea"/>
                <a:cs typeface="+mn-cs"/>
                <a:sym typeface="Helvetica Neue"/>
              </a:defRPr>
            </a:lvl1pPr>
          </a:lstStyle>
          <a:p>
            <a:r>
              <a:rPr dirty="0"/>
              <a:t>2</a:t>
            </a:r>
          </a:p>
        </p:txBody>
      </p:sp>
    </p:spTree>
    <p:extLst>
      <p:ext uri="{BB962C8B-B14F-4D97-AF65-F5344CB8AC3E}">
        <p14:creationId xmlns:p14="http://schemas.microsoft.com/office/powerpoint/2010/main" val="3831150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solidFill>
                      <a:schemeClr val="accent5"/>
                    </a:solidFill>
                  </a:tcPr>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solidFill>
                      <a:schemeClr val="accent1"/>
                    </a:solidFill>
                  </a:tcPr>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 xmlns:ma14="http://schemas.microsoft.com/office/mac/drawingml/2011/main" val="1"/>
            </a:ext>
          </a:extLst>
        </p:spPr>
        <p:txBody>
          <a:bodyPr lIns="30004" tIns="30004" rIns="30004" bIns="30004" anchor="ctr">
            <a:normAutofit/>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sz="1400" b="1" dirty="0">
                <a:latin typeface="+mn-lt"/>
                <a:ea typeface="Source Sans Pro"/>
                <a:cs typeface="Source Sans Pro"/>
                <a:sym typeface="Source Sans Pro"/>
              </a:rPr>
              <a:t>former column names</a:t>
            </a:r>
            <a:endParaRPr lang="en-US"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1758603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2011</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2013</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dirty="0"/>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7000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5800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6200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solidFill>
                      <a:schemeClr val="accent1"/>
                    </a:solidFill>
                  </a:tcPr>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solidFill>
                      <a:schemeClr val="accent1"/>
                    </a:solidFill>
                  </a:tcPr>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 xmlns:ma14="http://schemas.microsoft.com/office/mac/drawingml/2011/main" val="1"/>
            </a:ext>
          </a:extLst>
        </p:spPr>
        <p:txBody>
          <a:bodyPr lIns="30004" tIns="30004" rIns="30004" bIns="30004" anchor="ctr">
            <a:normAutofit fontScale="77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sz="2100" b="1" dirty="0">
                <a:latin typeface="+mn-lt"/>
              </a:rPr>
              <a:t> </a:t>
            </a:r>
            <a:r>
              <a:rPr lang="en-US" sz="2100" b="1" dirty="0" err="1">
                <a:latin typeface="+mn-lt"/>
              </a:rPr>
              <a:t>name_to</a:t>
            </a:r>
            <a:r>
              <a:rPr lang="en-US" sz="2100" b="1" dirty="0">
                <a:latin typeface="+mn-lt"/>
              </a:rPr>
              <a:t>  </a:t>
            </a:r>
            <a:r>
              <a:rPr lang="en-US" sz="2100" b="1" dirty="0" err="1">
                <a:latin typeface="+mn-lt"/>
              </a:rPr>
              <a:t>values_from_to</a:t>
            </a:r>
            <a:endParaRPr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2882745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065057"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1800" dirty="0">
                <a:latin typeface="+mn-lt"/>
              </a:rPr>
              <a:t>numeric indexes of columns to collapse</a:t>
            </a:r>
          </a:p>
          <a:p>
            <a:pPr>
              <a:lnSpc>
                <a:spcPct val="90000"/>
              </a:lnSpc>
              <a:defRPr sz="4700">
                <a:solidFill>
                  <a:srgbClr val="FFFFFF"/>
                </a:solidFill>
                <a:latin typeface="Source Sans Pro"/>
                <a:ea typeface="Source Sans Pro"/>
                <a:cs typeface="Source Sans Pro"/>
                <a:sym typeface="Source Sans Pro"/>
              </a:defRPr>
            </a:pPr>
            <a:r>
              <a:rPr sz="1800" dirty="0">
                <a:latin typeface="+mn-lt"/>
              </a:rPr>
              <a:t>(or names) </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Janitor</a:t>
            </a:r>
          </a:p>
        </p:txBody>
      </p:sp>
      <p:sp>
        <p:nvSpPr>
          <p:cNvPr id="3" name="Subtitle 2"/>
          <p:cNvSpPr>
            <a:spLocks noGrp="1"/>
          </p:cNvSpPr>
          <p:nvPr>
            <p:ph type="body" idx="1"/>
          </p:nvPr>
        </p:nvSpPr>
        <p:spPr/>
        <p:txBody>
          <a:bodyPr/>
          <a:lstStyle/>
          <a:p>
            <a:pPr marL="0" lvl="0" indent="0">
              <a:buNone/>
            </a:pPr>
            <a:br>
              <a:rPr dirty="0"/>
            </a:br>
            <a:br>
              <a:rPr dirty="0"/>
            </a:br>
            <a:endParaRPr dirty="0"/>
          </a:p>
        </p:txBody>
      </p:sp>
      <p:sp>
        <p:nvSpPr>
          <p:cNvPr id="4" name="Date Placeholder 3"/>
          <p:cNvSpPr>
            <a:spLocks noGrp="1"/>
          </p:cNvSpPr>
          <p:nvPr>
            <p:ph type="dt" sz="half" idx="4294967295"/>
          </p:nvPr>
        </p:nvSpPr>
        <p:spPr>
          <a:xfrm>
            <a:off x="0" y="6356350"/>
            <a:ext cx="2133600" cy="365125"/>
          </a:xfrm>
          <a:prstGeom prst="rect">
            <a:avLst/>
          </a:prstGeom>
        </p:spPr>
        <p:txBody>
          <a:bodyPr/>
          <a:lstStyle/>
          <a:p>
            <a:pPr marL="0" lvl="0" indent="0">
              <a:buNone/>
            </a:pPr>
            <a:r>
              <a:rPr dirty="0"/>
              <a:t>June 6, 2017</a:t>
            </a:r>
          </a:p>
        </p:txBody>
      </p:sp>
      <p:pic>
        <p:nvPicPr>
          <p:cNvPr id="5" name="Picture 4" descr="http://media3.giphy.com/media/3oKIPCSX4UHmuS41TG/giphy-downsized.gif"/>
          <p:cNvPicPr>
            <a:picLocks noGrp="1" noChangeAspect="1"/>
          </p:cNvPicPr>
          <p:nvPr/>
        </p:nvPicPr>
        <p:blipFill>
          <a:blip r:embed="rId2"/>
          <a:stretch>
            <a:fillRect/>
          </a:stretch>
        </p:blipFill>
        <p:spPr bwMode="auto">
          <a:xfrm>
            <a:off x="3543300" y="1059872"/>
            <a:ext cx="4686300" cy="4521200"/>
          </a:xfrm>
          <a:prstGeom prst="rect">
            <a:avLst/>
          </a:prstGeom>
          <a:noFill/>
          <a:ln w="9525">
            <a:noFill/>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8780958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6106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24842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err="1"/>
              <a:t>pivot_longer</a:t>
            </a:r>
            <a:r>
              <a:rPr lang="en-US" sz="3200" dirty="0"/>
              <a:t>() - examples</a:t>
            </a:r>
          </a:p>
        </p:txBody>
      </p:sp>
      <p:sp>
        <p:nvSpPr>
          <p:cNvPr id="14" name="Rectangle 13"/>
          <p:cNvSpPr/>
          <p:nvPr/>
        </p:nvSpPr>
        <p:spPr>
          <a:xfrm>
            <a:off x="381000" y="1229647"/>
            <a:ext cx="8305800" cy="830997"/>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5" name="Rectangle 14"/>
          <p:cNvSpPr/>
          <p:nvPr/>
        </p:nvSpPr>
        <p:spPr>
          <a:xfrm>
            <a:off x="381000" y="23810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6" name="Rectangle 15"/>
          <p:cNvSpPr/>
          <p:nvPr/>
        </p:nvSpPr>
        <p:spPr>
          <a:xfrm>
            <a:off x="381000" y="4038600"/>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Tree>
    <p:extLst>
      <p:ext uri="{BB962C8B-B14F-4D97-AF65-F5344CB8AC3E}">
        <p14:creationId xmlns:p14="http://schemas.microsoft.com/office/powerpoint/2010/main" val="3899209621"/>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
        <p:nvSpPr>
          <p:cNvPr id="4" name="Rectangle 3"/>
          <p:cNvSpPr/>
          <p:nvPr/>
        </p:nvSpPr>
        <p:spPr>
          <a:xfrm>
            <a:off x="325764" y="4810057"/>
            <a:ext cx="7358063" cy="464458"/>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E10B3795-303E-4FD2-AE80-B8ABC28483BF}"/>
              </a:ext>
            </a:extLst>
          </p:cNvPr>
          <p:cNvSpPr/>
          <p:nvPr/>
        </p:nvSpPr>
        <p:spPr>
          <a:xfrm>
            <a:off x="325763" y="3722518"/>
            <a:ext cx="7358063" cy="925682"/>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304552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pivot_wider</a:t>
            </a:r>
            <a:r>
              <a:rPr lang="en-US" dirty="0"/>
              <a:t>()</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11825" y="1143000"/>
            <a:ext cx="5725760" cy="4838701"/>
            <a:chOff x="1911825" y="1568143"/>
            <a:chExt cx="5725760" cy="4838701"/>
          </a:xfrm>
        </p:grpSpPr>
        <p:pic>
          <p:nvPicPr>
            <p:cNvPr id="634" name="Screen Shot 2017-07-21 at 3.35.21 PM.png" descr="Screen Shot 2017-07-21 at 3.35.21 PM.png"/>
            <p:cNvPicPr>
              <a:picLocks noChangeAspect="1"/>
            </p:cNvPicPr>
            <p:nvPr/>
          </p:nvPicPr>
          <p:blipFill>
            <a:blip r:embed="rId2"/>
            <a:stretch>
              <a:fillRect/>
            </a:stretch>
          </p:blipFill>
          <p:spPr>
            <a:xfrm>
              <a:off x="1911825" y="1568143"/>
              <a:ext cx="2935377" cy="4838701"/>
            </a:xfrm>
            <a:prstGeom prst="rect">
              <a:avLst/>
            </a:prstGeom>
            <a:ln w="25400">
              <a:solidFill>
                <a:srgbClr val="000000"/>
              </a:solidFill>
              <a:miter lim="400000"/>
            </a:ln>
            <a:effectLst>
              <a:outerShdw blurRad="165100" dist="63500" dir="5400000" rotWithShape="0">
                <a:srgbClr val="000000">
                  <a:alpha val="50000"/>
                </a:srgbClr>
              </a:outerShdw>
            </a:effectLst>
          </p:spPr>
        </p:pic>
        <p:sp>
          <p:nvSpPr>
            <p:cNvPr id="638" name="Shape"/>
            <p:cNvSpPr/>
            <p:nvPr/>
          </p:nvSpPr>
          <p:spPr>
            <a:xfrm>
              <a:off x="2174795" y="2636932"/>
              <a:ext cx="941624" cy="2978760"/>
            </a:xfrm>
            <a:custGeom>
              <a:avLst/>
              <a:gdLst/>
              <a:ahLst/>
              <a:cxnLst>
                <a:cxn ang="0">
                  <a:pos x="wd2" y="hd2"/>
                </a:cxn>
                <a:cxn ang="5400000">
                  <a:pos x="wd2" y="hd2"/>
                </a:cxn>
                <a:cxn ang="10800000">
                  <a:pos x="wd2" y="hd2"/>
                </a:cxn>
                <a:cxn ang="16200000">
                  <a:pos x="wd2" y="hd2"/>
                </a:cxn>
              </a:cxnLst>
              <a:rect l="0" t="0" r="r" b="b"/>
              <a:pathLst>
                <a:path w="21600" h="21600" extrusionOk="0">
                  <a:moveTo>
                    <a:pt x="0" y="9864"/>
                  </a:moveTo>
                  <a:lnTo>
                    <a:pt x="21476" y="0"/>
                  </a:lnTo>
                  <a:lnTo>
                    <a:pt x="21600" y="21600"/>
                  </a:lnTo>
                  <a:lnTo>
                    <a:pt x="49" y="18443"/>
                  </a:lnTo>
                  <a:lnTo>
                    <a:pt x="0" y="9864"/>
                  </a:lnTo>
                  <a:close/>
                </a:path>
              </a:pathLst>
            </a:custGeom>
            <a:solidFill>
              <a:srgbClr val="000000">
                <a:alpha val="33169"/>
              </a:srgbClr>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639" name="Rectangle"/>
            <p:cNvSpPr/>
            <p:nvPr/>
          </p:nvSpPr>
          <p:spPr>
            <a:xfrm>
              <a:off x="2170369" y="3985958"/>
              <a:ext cx="1335377" cy="1198432"/>
            </a:xfrm>
            <a:prstGeom prst="rect">
              <a:avLst/>
            </a:prstGeom>
            <a:solidFill>
              <a:srgbClr val="000000">
                <a:alpha val="1393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pic>
          <p:nvPicPr>
            <p:cNvPr id="640" name="Screen Shot 2017-07-19 at 10.16.45 AM.png" descr="Screen Shot 2017-07-19 at 10.16.45 AM.png"/>
            <p:cNvPicPr>
              <a:picLocks noChangeAspect="1"/>
            </p:cNvPicPr>
            <p:nvPr/>
          </p:nvPicPr>
          <p:blipFill>
            <a:blip r:embed="rId3"/>
            <a:srcRect l="8210" t="31836" r="30789" b="44502"/>
            <a:stretch>
              <a:fillRect/>
            </a:stretch>
          </p:blipFill>
          <p:spPr>
            <a:xfrm>
              <a:off x="3108303" y="2650520"/>
              <a:ext cx="4529282" cy="2953335"/>
            </a:xfrm>
            <a:prstGeom prst="rect">
              <a:avLst/>
            </a:prstGeom>
            <a:ln w="50800">
              <a:solidFill>
                <a:srgbClr val="000000"/>
              </a:solidFill>
              <a:miter lim="400000"/>
            </a:ln>
            <a:effectLst>
              <a:outerShdw blurRad="165100" dist="63500" dir="5400000" rotWithShape="0">
                <a:srgbClr val="000000">
                  <a:alpha val="50000"/>
                </a:srgbClr>
              </a:outerShdw>
            </a:effectLst>
          </p:spPr>
        </p:pic>
      </p:grpSp>
      <p:sp>
        <p:nvSpPr>
          <p:cNvPr id="2" name="Title 1"/>
          <p:cNvSpPr>
            <a:spLocks noGrp="1"/>
          </p:cNvSpPr>
          <p:nvPr>
            <p:ph type="title"/>
          </p:nvPr>
        </p:nvSpPr>
        <p:spPr/>
        <p:txBody>
          <a:bodyPr/>
          <a:lstStyle/>
          <a:p>
            <a:r>
              <a:rPr lang="en-US" dirty="0"/>
              <a:t>Toy Data</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grpSp>
        <p:nvGrpSpPr>
          <p:cNvPr id="6" name="Group"/>
          <p:cNvGrpSpPr/>
          <p:nvPr/>
        </p:nvGrpSpPr>
        <p:grpSpPr>
          <a:xfrm>
            <a:off x="2900362" y="2358065"/>
            <a:ext cx="909638" cy="2983340"/>
            <a:chOff x="1459119" y="0"/>
            <a:chExt cx="2425700" cy="5966678"/>
          </a:xfrm>
        </p:grpSpPr>
        <p:sp>
          <p:nvSpPr>
            <p:cNvPr id="7" name="Rectangle"/>
            <p:cNvSpPr/>
            <p:nvPr/>
          </p:nvSpPr>
          <p:spPr>
            <a:xfrm>
              <a:off x="1459119" y="0"/>
              <a:ext cx="2425701"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spTree>
    <p:extLst>
      <p:ext uri="{BB962C8B-B14F-4D97-AF65-F5344CB8AC3E}">
        <p14:creationId xmlns:p14="http://schemas.microsoft.com/office/powerpoint/2010/main" val="4005408793"/>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pollution data set would look if it had the same values grouped into three columns: </a:t>
            </a:r>
            <a:r>
              <a:rPr lang="en-US" sz="3200" i="1" dirty="0">
                <a:latin typeface="+mn-lt"/>
              </a:rPr>
              <a:t>city</a:t>
            </a:r>
            <a:r>
              <a:rPr lang="en-US" sz="3200" dirty="0">
                <a:latin typeface="+mn-lt"/>
              </a:rPr>
              <a:t>, </a:t>
            </a:r>
            <a:r>
              <a:rPr lang="en-US" sz="3200" i="1" dirty="0">
                <a:latin typeface="+mn-lt"/>
              </a:rPr>
              <a:t>large</a:t>
            </a:r>
            <a:r>
              <a:rPr lang="en-US" sz="3200" dirty="0">
                <a:latin typeface="+mn-lt"/>
              </a:rPr>
              <a:t>, </a:t>
            </a:r>
            <a:r>
              <a:rPr lang="en-US" sz="3200" i="1" dirty="0">
                <a:latin typeface="+mn-lt"/>
              </a:rPr>
              <a:t>small</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graphicFrame>
        <p:nvGraphicFramePr>
          <p:cNvPr id="5" name="Table"/>
          <p:cNvGraphicFramePr/>
          <p:nvPr/>
        </p:nvGraphicFramePr>
        <p:xfrm>
          <a:off x="5410200" y="3048000"/>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dirty="0">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59084294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fontAlgn="base">
              <a:buNone/>
            </a:pPr>
            <a:r>
              <a:rPr lang="en-US" sz="2400" i="1" dirty="0"/>
              <a:t>Janitor was built with beginning-to-intermediate R users in mind and is optimized for user-friendliness. Advanced users can already do everything covered here, but they can do it faster with janitor and save their thinking for more fun tasks.</a:t>
            </a:r>
            <a:r>
              <a:rPr lang="en-US" sz="2400" dirty="0"/>
              <a:t> (</a:t>
            </a:r>
            <a:r>
              <a:rPr lang="en-US" sz="2400" i="1" dirty="0"/>
              <a:t>Sam Firke</a:t>
            </a:r>
            <a:r>
              <a:rPr lang="en-US" sz="2400" dirty="0"/>
              <a:t>)</a:t>
            </a:r>
          </a:p>
          <a:p>
            <a:pPr marL="0" indent="0">
              <a:buNone/>
            </a:pPr>
            <a:br>
              <a:rPr lang="en-US" sz="2400" dirty="0"/>
            </a:br>
            <a:r>
              <a:rPr lang="en-US" sz="2400" dirty="0"/>
              <a:t>You should be able to do everything inside janitor on your own, but we don’t have the time to always clean up data without help.</a:t>
            </a:r>
          </a:p>
          <a:p>
            <a:pPr marL="0" lvl="0" indent="0">
              <a:buNone/>
            </a:pPr>
            <a:endParaRPr sz="2400" dirty="0"/>
          </a:p>
        </p:txBody>
      </p:sp>
      <p:pic>
        <p:nvPicPr>
          <p:cNvPr id="2050" name="Picture 2" descr="https://github.com/sfirke/janitor/raw/master/man/figures/logo_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8484" y="4397375"/>
            <a:ext cx="1143000" cy="1323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6" name="Table"/>
          <p:cNvGraphicFramePr/>
          <p:nvPr>
            <p:extLst>
              <p:ext uri="{D42A27DB-BD31-4B8C-83A1-F6EECF244321}">
                <p14:modId xmlns:p14="http://schemas.microsoft.com/office/powerpoint/2010/main" val="637881057"/>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4" name="Title 3"/>
          <p:cNvSpPr>
            <a:spLocks noGrp="1"/>
          </p:cNvSpPr>
          <p:nvPr>
            <p:ph type="title"/>
          </p:nvPr>
        </p:nvSpPr>
        <p:spPr/>
        <p:txBody>
          <a:bodyPr/>
          <a:lstStyle/>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0" name="Table"/>
          <p:cNvGraphicFramePr/>
          <p:nvPr>
            <p:extLst>
              <p:ext uri="{D42A27DB-BD31-4B8C-83A1-F6EECF244321}">
                <p14:modId xmlns:p14="http://schemas.microsoft.com/office/powerpoint/2010/main" val="207218344"/>
              </p:ext>
            </p:extLst>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1" name="Table"/>
          <p:cNvGraphicFramePr/>
          <p:nvPr>
            <p:extLst>
              <p:ext uri="{D42A27DB-BD31-4B8C-83A1-F6EECF244321}">
                <p14:modId xmlns:p14="http://schemas.microsoft.com/office/powerpoint/2010/main" val="2233373020"/>
              </p:ext>
            </p:extLst>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chemeClr val="tx2"/>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dirty="0">
                          <a:solidFill>
                            <a:schemeClr val="tx2"/>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chemeClr val="tx2"/>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2" name="Rectangle"/>
          <p:cNvSpPr/>
          <p:nvPr/>
        </p:nvSpPr>
        <p:spPr>
          <a:xfrm>
            <a:off x="5300382" y="1497717"/>
            <a:ext cx="2999157"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8" name="Rectangle"/>
          <p:cNvSpPr/>
          <p:nvPr/>
        </p:nvSpPr>
        <p:spPr>
          <a:xfrm>
            <a:off x="5276650" y="2133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689" name="Rectangle"/>
          <p:cNvSpPr/>
          <p:nvPr/>
        </p:nvSpPr>
        <p:spPr>
          <a:xfrm>
            <a:off x="7272613" y="1513211"/>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3"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94"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95" name="Rectangle"/>
          <p:cNvSpPr/>
          <p:nvPr/>
        </p:nvSpPr>
        <p:spPr>
          <a:xfrm>
            <a:off x="5291890" y="20574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9"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0"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1" name="Rectangle"/>
          <p:cNvSpPr/>
          <p:nvPr/>
        </p:nvSpPr>
        <p:spPr>
          <a:xfrm>
            <a:off x="530713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02" name="Rectangle"/>
          <p:cNvSpPr/>
          <p:nvPr/>
        </p:nvSpPr>
        <p:spPr>
          <a:xfrm>
            <a:off x="7272613" y="191961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dirty="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6400">
                <a:tc>
                  <a:txBody>
                    <a:bodyPr/>
                    <a:lstStyle/>
                    <a:p>
                      <a:pPr defTabSz="914400">
                        <a:defRPr sz="1800"/>
                      </a:pPr>
                      <a:r>
                        <a:rPr sz="1800" dirty="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8" name="Rectangle"/>
          <p:cNvSpPr/>
          <p:nvPr/>
        </p:nvSpPr>
        <p:spPr>
          <a:xfrm>
            <a:off x="527665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2"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13"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14" name="Rectangle"/>
          <p:cNvSpPr/>
          <p:nvPr/>
        </p:nvSpPr>
        <p:spPr>
          <a:xfrm>
            <a:off x="7272613" y="251460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8"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bl>
          </a:graphicData>
        </a:graphic>
      </p:graphicFrame>
      <p:graphicFrame>
        <p:nvGraphicFramePr>
          <p:cNvPr id="719"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3"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24"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25" name="Rectangle"/>
          <p:cNvSpPr/>
          <p:nvPr/>
        </p:nvSpPr>
        <p:spPr>
          <a:xfrm>
            <a:off x="5478623" y="968082"/>
            <a:ext cx="2595210" cy="1927518"/>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26" name="Line"/>
          <p:cNvSpPr/>
          <p:nvPr/>
        </p:nvSpPr>
        <p:spPr>
          <a:xfrm flipH="1" flipV="1">
            <a:off x="5913125"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7" name="Line"/>
          <p:cNvSpPr/>
          <p:nvPr/>
        </p:nvSpPr>
        <p:spPr>
          <a:xfrm flipH="1" flipV="1">
            <a:off x="6769736" y="1137877"/>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8" name="Line"/>
          <p:cNvSpPr/>
          <p:nvPr/>
        </p:nvSpPr>
        <p:spPr>
          <a:xfrm flipH="1" flipV="1">
            <a:off x="7626347"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32" name="Table"/>
          <p:cNvGraphicFramePr/>
          <p:nvPr/>
        </p:nvGraphicFramePr>
        <p:xfrm>
          <a:off x="533400"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33" name="Table"/>
          <p:cNvGraphicFramePr/>
          <p:nvPr/>
        </p:nvGraphicFramePr>
        <p:xfrm>
          <a:off x="5799779"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34" name="spread()"/>
          <p:cNvSpPr/>
          <p:nvPr/>
        </p:nvSpPr>
        <p:spPr>
          <a:xfrm>
            <a:off x="3318178" y="1033286"/>
            <a:ext cx="2244422" cy="1169408"/>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 xmlns:ma14="http://schemas.microsoft.com/office/mac/drawingml/2011/main"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2400" dirty="0" err="1"/>
              <a:t>pivot_wider</a:t>
            </a:r>
            <a:r>
              <a:rPr sz="2400" dirty="0"/>
              <a:t>()</a:t>
            </a:r>
          </a:p>
        </p:txBody>
      </p:sp>
      <p:sp>
        <p:nvSpPr>
          <p:cNvPr id="2" name="Title 1"/>
          <p:cNvSpPr>
            <a:spLocks noGrp="1"/>
          </p:cNvSpPr>
          <p:nvPr>
            <p:ph type="title"/>
          </p:nvPr>
        </p:nvSpPr>
        <p:spPr/>
        <p:txBody>
          <a:bodyPr/>
          <a:lstStyle/>
          <a:p>
            <a:endParaRPr lang="en-US"/>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fill="hold" grpId="1" nodeType="clickEffect">
                                  <p:stCondLst>
                                    <p:cond delay="0"/>
                                  </p:stCondLst>
                                  <p:iterate>
                                    <p:tmAbs val="0"/>
                                  </p:iterate>
                                  <p:childTnLst>
                                    <p:animEffect transition="out" filter="dissolve">
                                      <p:cBhvr>
                                        <p:cTn id="10" dur="199" fill="hold"/>
                                        <p:tgtEl>
                                          <p:spTgt spid="734"/>
                                        </p:tgtEl>
                                      </p:cBhvr>
                                    </p:animEffect>
                                    <p:set>
                                      <p:cBhvr>
                                        <p:cTn id="11" fill="hold">
                                          <p:stCondLst>
                                            <p:cond delay="198"/>
                                          </p:stCondLst>
                                        </p:cTn>
                                        <p:tgtEl>
                                          <p:spTgt spid="7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4" grpId="0" animBg="1" advAuto="0"/>
      <p:bldP spid="734" grpId="1"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115295"/>
            <a:ext cx="6345382" cy="1766454"/>
          </a:xfrm>
          <a:solidFill>
            <a:schemeClr val="bg2">
              <a:lumMod val="95000"/>
            </a:schemeClr>
          </a:solidFill>
          <a:ln>
            <a:solidFill>
              <a:schemeClr val="tx1"/>
            </a:solidFill>
          </a:ln>
        </p:spPr>
        <p:txBody>
          <a:bodyPr/>
          <a:lstStyle/>
          <a:p>
            <a:pPr marL="457200" lvl="1" indent="0">
              <a:lnSpc>
                <a:spcPct val="150000"/>
              </a:lnSpc>
              <a:buNone/>
            </a:pPr>
            <a:r>
              <a:rPr sz="3200" dirty="0">
                <a:latin typeface="Miriam Fixed" panose="020B0509050101010101" pitchFamily="49" charset="-79"/>
                <a:cs typeface="Miriam Fixed" panose="020B0509050101010101" pitchFamily="49" charset="-79"/>
              </a:rPr>
              <a:t>clean_names(</a:t>
            </a:r>
            <a:r>
              <a:rPr lang="en-US" sz="3200" dirty="0">
                <a:latin typeface="Miriam Fixed" panose="020B0509050101010101" pitchFamily="49" charset="-79"/>
                <a:cs typeface="Miriam Fixed" panose="020B0509050101010101" pitchFamily="49" charset="-79"/>
              </a:rPr>
              <a:t>data</a:t>
            </a:r>
            <a:r>
              <a:rPr sz="3200" dirty="0">
                <a:latin typeface="Miriam Fixed" panose="020B0509050101010101" pitchFamily="49" charset="-79"/>
                <a:cs typeface="Miriam Fixed" panose="020B0509050101010101" pitchFamily="49" charset="-79"/>
              </a:rPr>
              <a:t>)</a:t>
            </a:r>
            <a:endParaRPr sz="2800" dirty="0">
              <a:latin typeface="Miriam Fixed" panose="020B0509050101010101" pitchFamily="49" charset="-79"/>
              <a:cs typeface="Miriam Fixed" panose="020B0509050101010101" pitchFamily="49" charset="-79"/>
            </a:endParaRPr>
          </a:p>
          <a:p>
            <a:pPr marL="457200" lvl="1" indent="0">
              <a:lnSpc>
                <a:spcPct val="150000"/>
              </a:lnSpc>
              <a:buNone/>
            </a:pPr>
            <a:r>
              <a:rPr sz="3200" dirty="0">
                <a:latin typeface="Miriam Fixed" panose="020B0509050101010101" pitchFamily="49" charset="-79"/>
                <a:cs typeface="Miriam Fixed" panose="020B0509050101010101" pitchFamily="49" charset="-79"/>
              </a:rPr>
              <a:t>get_dupes(</a:t>
            </a:r>
            <a:r>
              <a:rPr lang="en-US" sz="3200" dirty="0">
                <a:latin typeface="Miriam Fixed" panose="020B0509050101010101" pitchFamily="49" charset="-79"/>
                <a:cs typeface="Miriam Fixed" panose="020B0509050101010101" pitchFamily="49" charset="-79"/>
              </a:rPr>
              <a:t>data, …</a:t>
            </a:r>
            <a:r>
              <a:rPr sz="3200" dirty="0">
                <a:latin typeface="Miriam Fixed" panose="020B0509050101010101" pitchFamily="49" charset="-79"/>
                <a:cs typeface="Miriam Fixed" panose="020B0509050101010101" pitchFamily="49" charset="-79"/>
              </a:rPr>
              <a:t>)</a:t>
            </a:r>
            <a:endParaRPr lang="en-US" sz="3200" dirty="0">
              <a:latin typeface="Miriam Fixed" panose="020B0509050101010101" pitchFamily="49" charset="-79"/>
              <a:cs typeface="Miriam Fixed" panose="020B0509050101010101" pitchFamily="49" charset="-79"/>
            </a:endParaRPr>
          </a:p>
          <a:p>
            <a:pPr marL="457200" lvl="1" indent="0">
              <a:lnSpc>
                <a:spcPct val="150000"/>
              </a:lnSpc>
              <a:buNone/>
            </a:pPr>
            <a:endParaRPr sz="3200" dirty="0">
              <a:latin typeface="Miriam Fixed" panose="020B0509050101010101" pitchFamily="49" charset="-79"/>
              <a:cs typeface="Miriam Fixed" panose="020B0509050101010101" pitchFamily="49" charset="-79"/>
            </a:endParaRPr>
          </a:p>
        </p:txBody>
      </p:sp>
      <p:sp>
        <p:nvSpPr>
          <p:cNvPr id="2" name="Title 1"/>
          <p:cNvSpPr>
            <a:spLocks noGrp="1"/>
          </p:cNvSpPr>
          <p:nvPr>
            <p:ph type="title"/>
          </p:nvPr>
        </p:nvSpPr>
        <p:spPr/>
        <p:txBody>
          <a:bodyPr/>
          <a:lstStyle/>
          <a:p>
            <a:r>
              <a:rPr lang="en-US" sz="3200" dirty="0"/>
              <a:t>Two Important Functions</a:t>
            </a:r>
          </a:p>
        </p:txBody>
      </p:sp>
      <p:pic>
        <p:nvPicPr>
          <p:cNvPr id="4" name="Picture 3" descr="http://media1.giphy.com/media/39V5OwGouQ9S8/giphy-downsized.gif"/>
          <p:cNvPicPr>
            <a:picLocks noGrp="1" noChangeAspect="1"/>
          </p:cNvPicPr>
          <p:nvPr/>
        </p:nvPicPr>
        <p:blipFill>
          <a:blip r:embed="rId2"/>
          <a:stretch>
            <a:fillRect/>
          </a:stretch>
        </p:blipFill>
        <p:spPr bwMode="auto">
          <a:xfrm>
            <a:off x="3505200" y="3283184"/>
            <a:ext cx="5181600" cy="2774715"/>
          </a:xfrm>
          <a:prstGeom prst="rect">
            <a:avLst/>
          </a:prstGeom>
          <a:noFill/>
          <a:ln w="9525">
            <a:noFill/>
            <a:headEnd/>
            <a:tailEnd/>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4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4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48" name="key (new column names)"/>
          <p:cNvSpPr txBox="1"/>
          <p:nvPr/>
        </p:nvSpPr>
        <p:spPr>
          <a:xfrm>
            <a:off x="381000" y="381000"/>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names_from</a:t>
            </a:r>
            <a:endParaRPr sz="1400" dirty="0">
              <a:latin typeface="Source Sans Pro"/>
              <a:ea typeface="Source Sans Pro"/>
              <a:cs typeface="Source Sans Pro"/>
              <a:sym typeface="Source Sans Pro"/>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52"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endParaRPr sz="1800" b="1" dirty="0">
                        <a:solidFill>
                          <a:srgbClr val="FFFFFF"/>
                        </a:solidFill>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6"/>
                  </a:ext>
                </a:extLst>
              </a:tr>
            </a:tbl>
          </a:graphicData>
        </a:graphic>
      </p:graphicFrame>
      <p:graphicFrame>
        <p:nvGraphicFramePr>
          <p:cNvPr id="753"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bl>
          </a:graphicData>
        </a:graphic>
      </p:graphicFrame>
      <p:sp>
        <p:nvSpPr>
          <p:cNvPr id="754" name="key"/>
          <p:cNvSpPr txBox="1"/>
          <p:nvPr/>
        </p:nvSpPr>
        <p:spPr>
          <a:xfrm>
            <a:off x="457200" y="320047"/>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490727">
              <a:spcBef>
                <a:spcPts val="2000"/>
              </a:spcBef>
              <a:defRPr sz="4871">
                <a:solidFill>
                  <a:srgbClr val="A6AAA9"/>
                </a:solidFill>
                <a:latin typeface="Source Sans Pro Semibold"/>
                <a:ea typeface="Source Sans Pro Semibold"/>
                <a:cs typeface="Source Sans Pro Semibold"/>
                <a:sym typeface="Source Sans Pro Semibold"/>
              </a:defRPr>
            </a:lvl1pPr>
          </a:lstStyle>
          <a:p>
            <a:r>
              <a:rPr lang="en-US" dirty="0" err="1"/>
              <a:t>names_from</a:t>
            </a:r>
            <a:endParaRPr dirty="0"/>
          </a:p>
        </p:txBody>
      </p:sp>
      <p:sp>
        <p:nvSpPr>
          <p:cNvPr id="755" name="value (new cells)"/>
          <p:cNvSpPr txBox="1"/>
          <p:nvPr/>
        </p:nvSpPr>
        <p:spPr>
          <a:xfrm>
            <a:off x="2605319" y="295009"/>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values_from</a:t>
            </a:r>
            <a:endParaRPr sz="1400" dirty="0">
              <a:latin typeface="Source Sans Pro"/>
              <a:ea typeface="Source Sans Pro"/>
              <a:cs typeface="Source Sans Pro"/>
              <a:sym typeface="Source Sans Pro"/>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Rectangle"/>
          <p:cNvSpPr/>
          <p:nvPr/>
        </p:nvSpPr>
        <p:spPr>
          <a:xfrm>
            <a:off x="304800" y="1203149"/>
            <a:ext cx="8599295" cy="1503538"/>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760" name="pollution %&gt;% spread(key = size, value = amount)"/>
          <p:cNvSpPr txBox="1"/>
          <p:nvPr/>
        </p:nvSpPr>
        <p:spPr>
          <a:xfrm>
            <a:off x="386903" y="1203149"/>
            <a:ext cx="8599295" cy="246487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pollution  %&gt;% </a:t>
            </a: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92D05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sz="2500" dirty="0">
                <a:latin typeface="Miriam Fixed" panose="020B0509050101010101" pitchFamily="49" charset="-79"/>
                <a:cs typeface="Miriam Fixed" panose="020B0509050101010101" pitchFamily="49" charset="-79"/>
              </a:rPr>
              <a:t>size</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chemeClr val="tx2"/>
                </a:solidFill>
                <a:latin typeface="Miriam Fixed" panose="020B0509050101010101" pitchFamily="49" charset="-79"/>
                <a:cs typeface="Miriam Fixed" panose="020B0509050101010101" pitchFamily="49" charset="-79"/>
              </a:rPr>
              <a:t>value</a:t>
            </a:r>
            <a:r>
              <a:rPr lang="en-US" sz="2500" dirty="0" err="1">
                <a:solidFill>
                  <a:schemeClr val="tx2"/>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amount</a:t>
            </a:r>
            <a:r>
              <a:rPr sz="2500" dirty="0">
                <a:solidFill>
                  <a:srgbClr val="000000"/>
                </a:solidFill>
                <a:latin typeface="Miriam Fixed" panose="020B0509050101010101" pitchFamily="49" charset="-79"/>
                <a:cs typeface="Miriam Fixed" panose="020B0509050101010101" pitchFamily="49" charset="-79"/>
              </a:rPr>
              <a:t>)</a:t>
            </a:r>
          </a:p>
        </p:txBody>
      </p:sp>
      <p:sp>
        <p:nvSpPr>
          <p:cNvPr id="761" name="column to use for keys (becomes new…"/>
          <p:cNvSpPr/>
          <p:nvPr/>
        </p:nvSpPr>
        <p:spPr>
          <a:xfrm>
            <a:off x="3005639" y="2729507"/>
            <a:ext cx="2568179" cy="2577704"/>
          </a:xfrm>
          <a:custGeom>
            <a:avLst/>
            <a:gdLst/>
            <a:ahLst/>
            <a:cxnLst>
              <a:cxn ang="0">
                <a:pos x="wd2" y="hd2"/>
              </a:cxn>
              <a:cxn ang="5400000">
                <a:pos x="wd2" y="hd2"/>
              </a:cxn>
              <a:cxn ang="10800000">
                <a:pos x="wd2" y="hd2"/>
              </a:cxn>
              <a:cxn ang="16200000">
                <a:pos x="wd2" y="hd2"/>
              </a:cxn>
            </a:cxnLst>
            <a:rect l="0" t="0" r="r" b="b"/>
            <a:pathLst>
              <a:path w="21600" h="21600" extrusionOk="0">
                <a:moveTo>
                  <a:pt x="16059" y="0"/>
                </a:moveTo>
                <a:lnTo>
                  <a:pt x="15658" y="4360"/>
                </a:lnTo>
                <a:lnTo>
                  <a:pt x="1363" y="4360"/>
                </a:lnTo>
                <a:cubicBezTo>
                  <a:pt x="610" y="4360"/>
                  <a:pt x="0" y="5171"/>
                  <a:pt x="0" y="6171"/>
                </a:cubicBezTo>
                <a:lnTo>
                  <a:pt x="0" y="19789"/>
                </a:lnTo>
                <a:cubicBezTo>
                  <a:pt x="0" y="20789"/>
                  <a:pt x="610" y="21600"/>
                  <a:pt x="1363" y="21600"/>
                </a:cubicBezTo>
                <a:lnTo>
                  <a:pt x="20238" y="21600"/>
                </a:lnTo>
                <a:cubicBezTo>
                  <a:pt x="20991" y="21600"/>
                  <a:pt x="21600" y="20789"/>
                  <a:pt x="21600" y="19789"/>
                </a:cubicBezTo>
                <a:lnTo>
                  <a:pt x="21600" y="6171"/>
                </a:lnTo>
                <a:cubicBezTo>
                  <a:pt x="21600" y="5171"/>
                  <a:pt x="20991" y="4360"/>
                  <a:pt x="20238" y="4360"/>
                </a:cubicBezTo>
                <a:lnTo>
                  <a:pt x="16459" y="4360"/>
                </a:lnTo>
                <a:lnTo>
                  <a:pt x="16059"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names_from</a:t>
            </a:r>
            <a:r>
              <a:rPr sz="2000" dirty="0">
                <a:latin typeface="+mn-lt"/>
              </a:rPr>
              <a:t> </a:t>
            </a: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names)</a:t>
            </a:r>
          </a:p>
        </p:txBody>
      </p:sp>
      <p:sp>
        <p:nvSpPr>
          <p:cNvPr id="762" name="data frame to reshape"/>
          <p:cNvSpPr/>
          <p:nvPr/>
        </p:nvSpPr>
        <p:spPr>
          <a:xfrm>
            <a:off x="457200" y="2728515"/>
            <a:ext cx="1931194" cy="2605485"/>
          </a:xfrm>
          <a:custGeom>
            <a:avLst/>
            <a:gdLst/>
            <a:ahLst/>
            <a:cxnLst>
              <a:cxn ang="0">
                <a:pos x="wd2" y="hd2"/>
              </a:cxn>
              <a:cxn ang="5400000">
                <a:pos x="wd2" y="hd2"/>
              </a:cxn>
              <a:cxn ang="10800000">
                <a:pos x="wd2" y="hd2"/>
              </a:cxn>
              <a:cxn ang="16200000">
                <a:pos x="wd2" y="hd2"/>
              </a:cxn>
            </a:cxnLst>
            <a:rect l="0" t="0" r="r" b="b"/>
            <a:pathLst>
              <a:path w="21600" h="21600" extrusionOk="0">
                <a:moveTo>
                  <a:pt x="7990" y="0"/>
                </a:moveTo>
                <a:lnTo>
                  <a:pt x="7457" y="4544"/>
                </a:lnTo>
                <a:lnTo>
                  <a:pt x="1813" y="4544"/>
                </a:lnTo>
                <a:cubicBezTo>
                  <a:pt x="812" y="4544"/>
                  <a:pt x="0" y="5346"/>
                  <a:pt x="0" y="6335"/>
                </a:cubicBezTo>
                <a:lnTo>
                  <a:pt x="0" y="19808"/>
                </a:lnTo>
                <a:cubicBezTo>
                  <a:pt x="0" y="20798"/>
                  <a:pt x="812" y="21600"/>
                  <a:pt x="1813" y="21600"/>
                </a:cubicBezTo>
                <a:lnTo>
                  <a:pt x="19787" y="21600"/>
                </a:lnTo>
                <a:cubicBezTo>
                  <a:pt x="20788" y="21600"/>
                  <a:pt x="21600" y="20798"/>
                  <a:pt x="21600" y="19808"/>
                </a:cubicBezTo>
                <a:lnTo>
                  <a:pt x="21600" y="6335"/>
                </a:lnTo>
                <a:cubicBezTo>
                  <a:pt x="21600" y="5346"/>
                  <a:pt x="20788" y="4544"/>
                  <a:pt x="19787" y="4544"/>
                </a:cubicBezTo>
                <a:lnTo>
                  <a:pt x="8521" y="4544"/>
                </a:lnTo>
                <a:lnTo>
                  <a:pt x="7990" y="0"/>
                </a:lnTo>
                <a:close/>
              </a:path>
            </a:pathLst>
          </a:custGeom>
          <a:solidFill>
            <a:srgbClr val="78AAD6"/>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r>
              <a:rPr sz="2000" dirty="0">
                <a:latin typeface="Miriam Fixed" panose="020B0509050101010101" pitchFamily="49" charset="-79"/>
                <a:cs typeface="Miriam Fixed" panose="020B0509050101010101" pitchFamily="49" charset="-79"/>
              </a:rPr>
              <a:t>data frame to reshape</a:t>
            </a:r>
          </a:p>
        </p:txBody>
      </p:sp>
      <p:sp>
        <p:nvSpPr>
          <p:cNvPr id="763" name="column to use for values…"/>
          <p:cNvSpPr/>
          <p:nvPr/>
        </p:nvSpPr>
        <p:spPr>
          <a:xfrm>
            <a:off x="6184255" y="2706687"/>
            <a:ext cx="2502545" cy="2627313"/>
          </a:xfrm>
          <a:custGeom>
            <a:avLst/>
            <a:gdLst/>
            <a:ahLst/>
            <a:cxnLst>
              <a:cxn ang="0">
                <a:pos x="wd2" y="hd2"/>
              </a:cxn>
              <a:cxn ang="5400000">
                <a:pos x="wd2" y="hd2"/>
              </a:cxn>
              <a:cxn ang="10800000">
                <a:pos x="wd2" y="hd2"/>
              </a:cxn>
              <a:cxn ang="16200000">
                <a:pos x="wd2" y="hd2"/>
              </a:cxn>
            </a:cxnLst>
            <a:rect l="0" t="0" r="r" b="b"/>
            <a:pathLst>
              <a:path w="21600" h="21600" extrusionOk="0">
                <a:moveTo>
                  <a:pt x="10720" y="0"/>
                </a:moveTo>
                <a:lnTo>
                  <a:pt x="10310" y="4685"/>
                </a:lnTo>
                <a:lnTo>
                  <a:pt x="1399" y="4685"/>
                </a:lnTo>
                <a:cubicBezTo>
                  <a:pt x="626" y="4685"/>
                  <a:pt x="0" y="5481"/>
                  <a:pt x="0" y="6462"/>
                </a:cubicBezTo>
                <a:lnTo>
                  <a:pt x="0" y="19823"/>
                </a:lnTo>
                <a:cubicBezTo>
                  <a:pt x="0" y="20805"/>
                  <a:pt x="626" y="21600"/>
                  <a:pt x="1399" y="21600"/>
                </a:cubicBezTo>
                <a:lnTo>
                  <a:pt x="20201" y="21600"/>
                </a:lnTo>
                <a:cubicBezTo>
                  <a:pt x="20974" y="21600"/>
                  <a:pt x="21600" y="20805"/>
                  <a:pt x="21600" y="19823"/>
                </a:cubicBezTo>
                <a:lnTo>
                  <a:pt x="21600" y="6462"/>
                </a:lnTo>
                <a:cubicBezTo>
                  <a:pt x="21600" y="5481"/>
                  <a:pt x="20974" y="4685"/>
                  <a:pt x="20201" y="4685"/>
                </a:cubicBezTo>
                <a:lnTo>
                  <a:pt x="11131" y="4685"/>
                </a:lnTo>
                <a:lnTo>
                  <a:pt x="1072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values_from</a:t>
            </a:r>
            <a:r>
              <a:rPr sz="2000" dirty="0">
                <a:latin typeface="+mn-lt"/>
              </a:rPr>
              <a:t>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cells)</a:t>
            </a:r>
          </a:p>
        </p:txBody>
      </p:sp>
      <p:sp>
        <p:nvSpPr>
          <p:cNvPr id="2" name="Title 1"/>
          <p:cNvSpPr>
            <a:spLocks noGrp="1"/>
          </p:cNvSpPr>
          <p:nvPr>
            <p:ph type="title"/>
          </p:nvPr>
        </p:nvSpPr>
        <p:spPr/>
        <p:txBody>
          <a:bodyPr/>
          <a:lstStyle/>
          <a:p>
            <a:r>
              <a:rPr lang="en-US" dirty="0" err="1"/>
              <a:t>pivot_wider</a:t>
            </a:r>
            <a:r>
              <a:rPr lang="en-US" dirty="0"/>
              <a:t>()</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 name="pollution %&gt;% spread(size, amount)"/>
          <p:cNvSpPr txBox="1"/>
          <p:nvPr/>
        </p:nvSpPr>
        <p:spPr>
          <a:xfrm>
            <a:off x="356421" y="362275"/>
            <a:ext cx="8330379" cy="475925"/>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rmAutofit fontScale="55000" lnSpcReduction="20000"/>
          </a:bodyPr>
          <a:lstStyle>
            <a:lvl1pPr algn="l">
              <a:spcBef>
                <a:spcPts val="1500"/>
              </a:spcBef>
              <a:defRPr sz="4700">
                <a:latin typeface="Monaco"/>
                <a:ea typeface="Monaco"/>
                <a:cs typeface="Monaco"/>
                <a:sym typeface="Monaco"/>
              </a:defRPr>
            </a:lvl1pPr>
          </a:lstStyle>
          <a:p>
            <a:r>
              <a:rPr dirty="0">
                <a:latin typeface="Miriam Fixed" panose="020B0509050101010101" pitchFamily="49" charset="-79"/>
                <a:cs typeface="Miriam Fixed" panose="020B0509050101010101" pitchFamily="49" charset="-79"/>
              </a:rPr>
              <a:t>pollution %&gt;% </a:t>
            </a:r>
            <a:r>
              <a:rPr lang="en-US" dirty="0" err="1">
                <a:latin typeface="Miriam Fixed" panose="020B0509050101010101" pitchFamily="49" charset="-79"/>
                <a:cs typeface="Miriam Fixed" panose="020B0509050101010101" pitchFamily="49" charset="-79"/>
              </a:rPr>
              <a:t>pivot_wider</a:t>
            </a:r>
            <a:r>
              <a:rPr dirty="0">
                <a:latin typeface="Miriam Fixed" panose="020B0509050101010101" pitchFamily="49" charset="-79"/>
                <a:cs typeface="Miriam Fixed" panose="020B0509050101010101" pitchFamily="49" charset="-79"/>
              </a:rPr>
              <a:t>(size, amount)</a:t>
            </a:r>
          </a:p>
        </p:txBody>
      </p:sp>
      <p:sp>
        <p:nvSpPr>
          <p:cNvPr id="769" name="city  size amount…"/>
          <p:cNvSpPr txBox="1"/>
          <p:nvPr/>
        </p:nvSpPr>
        <p:spPr>
          <a:xfrm>
            <a:off x="277110" y="1515998"/>
            <a:ext cx="3798532" cy="3920235"/>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rmAutofit/>
          </a:bodyPr>
          <a:lstStyle/>
          <a:p>
            <a:pPr algn="l">
              <a:spcBef>
                <a:spcPts val="630"/>
              </a:spcBef>
              <a:defRPr sz="4700">
                <a:latin typeface="Monaco"/>
                <a:ea typeface="Monaco"/>
                <a:cs typeface="Monaco"/>
                <a:sym typeface="Monaco"/>
              </a:defRPr>
            </a:pPr>
            <a:r>
              <a:rPr sz="2800" dirty="0"/>
              <a:t>   city  size amount</a:t>
            </a:r>
          </a:p>
          <a:p>
            <a:pPr algn="l">
              <a:spcBef>
                <a:spcPts val="630"/>
              </a:spcBef>
              <a:defRPr sz="4700">
                <a:latin typeface="Monaco"/>
                <a:ea typeface="Monaco"/>
                <a:cs typeface="Monaco"/>
                <a:sym typeface="Monaco"/>
              </a:defRPr>
            </a:pPr>
            <a:r>
              <a:rPr sz="2800" dirty="0"/>
              <a:t>1 New York large     23</a:t>
            </a:r>
          </a:p>
          <a:p>
            <a:pPr algn="l">
              <a:spcBef>
                <a:spcPts val="630"/>
              </a:spcBef>
              <a:defRPr sz="4700">
                <a:latin typeface="Monaco"/>
                <a:ea typeface="Monaco"/>
                <a:cs typeface="Monaco"/>
                <a:sym typeface="Monaco"/>
              </a:defRPr>
            </a:pPr>
            <a:r>
              <a:rPr sz="2800" dirty="0"/>
              <a:t>2 New York small    14</a:t>
            </a:r>
          </a:p>
          <a:p>
            <a:pPr algn="l">
              <a:spcBef>
                <a:spcPts val="630"/>
              </a:spcBef>
              <a:defRPr sz="4700">
                <a:latin typeface="Monaco"/>
                <a:ea typeface="Monaco"/>
                <a:cs typeface="Monaco"/>
                <a:sym typeface="Monaco"/>
              </a:defRPr>
            </a:pPr>
            <a:r>
              <a:rPr sz="2800" dirty="0"/>
              <a:t>3 London large     </a:t>
            </a:r>
            <a:r>
              <a:rPr lang="en-US" sz="2800" dirty="0"/>
              <a:t>   </a:t>
            </a:r>
            <a:r>
              <a:rPr sz="2800" dirty="0"/>
              <a:t>22</a:t>
            </a:r>
          </a:p>
          <a:p>
            <a:pPr algn="l">
              <a:spcBef>
                <a:spcPts val="630"/>
              </a:spcBef>
              <a:defRPr sz="4700">
                <a:latin typeface="Monaco"/>
                <a:ea typeface="Monaco"/>
                <a:cs typeface="Monaco"/>
                <a:sym typeface="Monaco"/>
              </a:defRPr>
            </a:pPr>
            <a:r>
              <a:rPr sz="2800" dirty="0"/>
              <a:t>4 London small     </a:t>
            </a:r>
            <a:r>
              <a:rPr lang="en-US" sz="2800" dirty="0"/>
              <a:t>  </a:t>
            </a:r>
            <a:r>
              <a:rPr sz="2800" dirty="0"/>
              <a:t>16</a:t>
            </a:r>
          </a:p>
          <a:p>
            <a:pPr algn="l">
              <a:spcBef>
                <a:spcPts val="630"/>
              </a:spcBef>
              <a:defRPr sz="4700">
                <a:latin typeface="Monaco"/>
                <a:ea typeface="Monaco"/>
                <a:cs typeface="Monaco"/>
                <a:sym typeface="Monaco"/>
              </a:defRPr>
            </a:pPr>
            <a:r>
              <a:rPr sz="2800" dirty="0"/>
              <a:t>5 Beijing large    </a:t>
            </a:r>
            <a:r>
              <a:rPr lang="en-US" sz="2800" dirty="0"/>
              <a:t>   </a:t>
            </a:r>
            <a:r>
              <a:rPr sz="2800" dirty="0"/>
              <a:t>121</a:t>
            </a:r>
          </a:p>
          <a:p>
            <a:pPr algn="l">
              <a:spcBef>
                <a:spcPts val="630"/>
              </a:spcBef>
              <a:defRPr sz="4700">
                <a:latin typeface="Monaco"/>
                <a:ea typeface="Monaco"/>
                <a:cs typeface="Monaco"/>
                <a:sym typeface="Monaco"/>
              </a:defRPr>
            </a:pPr>
            <a:r>
              <a:rPr sz="2800" dirty="0"/>
              <a:t>6 Beijing small     </a:t>
            </a:r>
            <a:r>
              <a:rPr lang="en-US" sz="2800" dirty="0"/>
              <a:t>   </a:t>
            </a:r>
            <a:r>
              <a:rPr sz="2800" dirty="0"/>
              <a:t>56</a:t>
            </a:r>
          </a:p>
        </p:txBody>
      </p:sp>
      <p:sp>
        <p:nvSpPr>
          <p:cNvPr id="770" name="city large small…"/>
          <p:cNvSpPr txBox="1"/>
          <p:nvPr/>
        </p:nvSpPr>
        <p:spPr>
          <a:xfrm>
            <a:off x="4998640" y="1492255"/>
            <a:ext cx="3535760" cy="2116182"/>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latin typeface="Monaco"/>
                <a:ea typeface="Monaco"/>
                <a:cs typeface="Monaco"/>
                <a:sym typeface="Monaco"/>
              </a:defRPr>
            </a:pPr>
            <a:r>
              <a:rPr sz="2500" dirty="0"/>
              <a:t>      city large small</a:t>
            </a:r>
          </a:p>
          <a:p>
            <a:pPr algn="l">
              <a:spcBef>
                <a:spcPts val="630"/>
              </a:spcBef>
              <a:defRPr sz="4700">
                <a:latin typeface="Monaco"/>
                <a:ea typeface="Monaco"/>
                <a:cs typeface="Monaco"/>
                <a:sym typeface="Monaco"/>
              </a:defRPr>
            </a:pPr>
            <a:r>
              <a:rPr sz="2500" dirty="0"/>
              <a:t>1  Beijing   </a:t>
            </a:r>
            <a:r>
              <a:rPr lang="en-US" sz="2500" dirty="0"/>
              <a:t>   </a:t>
            </a:r>
            <a:r>
              <a:rPr sz="2500" dirty="0"/>
              <a:t>121    </a:t>
            </a:r>
            <a:r>
              <a:rPr lang="en-US" sz="2500" dirty="0"/>
              <a:t> </a:t>
            </a:r>
            <a:r>
              <a:rPr sz="2500" dirty="0"/>
              <a:t>56</a:t>
            </a:r>
          </a:p>
          <a:p>
            <a:pPr algn="l">
              <a:spcBef>
                <a:spcPts val="630"/>
              </a:spcBef>
              <a:defRPr sz="4700">
                <a:latin typeface="Monaco"/>
                <a:ea typeface="Monaco"/>
                <a:cs typeface="Monaco"/>
                <a:sym typeface="Monaco"/>
              </a:defRPr>
            </a:pPr>
            <a:r>
              <a:rPr sz="2500" dirty="0"/>
              <a:t>2  London    </a:t>
            </a:r>
            <a:r>
              <a:rPr lang="en-US" sz="2500" dirty="0"/>
              <a:t>   </a:t>
            </a:r>
            <a:r>
              <a:rPr sz="2500" dirty="0"/>
              <a:t>22    16</a:t>
            </a:r>
          </a:p>
          <a:p>
            <a:pPr algn="l">
              <a:spcBef>
                <a:spcPts val="630"/>
              </a:spcBef>
              <a:defRPr sz="4700">
                <a:latin typeface="Monaco"/>
                <a:ea typeface="Monaco"/>
                <a:cs typeface="Monaco"/>
                <a:sym typeface="Monaco"/>
              </a:defRPr>
            </a:pPr>
            <a:r>
              <a:rPr sz="2500" dirty="0"/>
              <a:t>3 </a:t>
            </a:r>
            <a:r>
              <a:rPr lang="en-US" sz="2500" dirty="0"/>
              <a:t> </a:t>
            </a:r>
            <a:r>
              <a:rPr sz="2500" dirty="0"/>
              <a:t>New York  </a:t>
            </a:r>
            <a:r>
              <a:rPr lang="en-US" sz="2500" dirty="0"/>
              <a:t> </a:t>
            </a:r>
            <a:r>
              <a:rPr sz="2500" dirty="0"/>
              <a:t>23    </a:t>
            </a:r>
            <a:r>
              <a:rPr lang="en-US" sz="2500" dirty="0"/>
              <a:t> </a:t>
            </a:r>
            <a:r>
              <a:rPr sz="2500" dirty="0"/>
              <a:t>14</a:t>
            </a:r>
          </a:p>
        </p:txBody>
      </p:sp>
      <p:sp>
        <p:nvSpPr>
          <p:cNvPr id="771" name="Arrow"/>
          <p:cNvSpPr/>
          <p:nvPr/>
        </p:nvSpPr>
        <p:spPr>
          <a:xfrm>
            <a:off x="4101382" y="2390920"/>
            <a:ext cx="699218" cy="428480"/>
          </a:xfrm>
          <a:prstGeom prst="rightArrow">
            <a:avLst>
              <a:gd name="adj1" fmla="val 48299"/>
              <a:gd name="adj2" fmla="val 59582"/>
            </a:avLst>
          </a:prstGeom>
          <a:solidFill>
            <a:schemeClr val="accent1">
              <a:alpha val="80000"/>
            </a:schemeClr>
          </a:solidFill>
          <a:ln w="12700">
            <a:miter lim="400000"/>
          </a:ln>
        </p:spPr>
        <p:txBody>
          <a:bodyPr lIns="30004" tIns="30004" rIns="30004" bIns="30004" anchor="ctr"/>
          <a:lstStyle/>
          <a:p>
            <a:pPr>
              <a:defRPr sz="7000">
                <a:solidFill>
                  <a:srgbClr val="FFFFFF"/>
                </a:solidFill>
                <a:latin typeface="Source Sans Pro"/>
                <a:ea typeface="Source Sans Pro"/>
                <a:cs typeface="Source Sans Pro"/>
                <a:sym typeface="Source Sans Pro"/>
              </a:defRPr>
            </a:pPr>
            <a:endParaRP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7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0" grpId="0" animBg="1" advAuto="0"/>
      <p:bldP spid="771" grpId="0" animBg="1" advAuto="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Most tidyverse functions are made to work with LONG (tidy) data, so it is often better to wait till near the end of the code to shift to WIDE data if needed for output</a:t>
            </a:r>
          </a:p>
          <a:p>
            <a:endParaRPr lang="en-US" dirty="0"/>
          </a:p>
          <a:p>
            <a:r>
              <a:rPr lang="en-US" dirty="0"/>
              <a:t>Make sure to SELECT all the columns you need before a </a:t>
            </a:r>
            <a:r>
              <a:rPr lang="en-US" i="1" dirty="0" err="1"/>
              <a:t>pivot_wider</a:t>
            </a:r>
            <a:r>
              <a:rPr lang="en-US" dirty="0"/>
              <a:t> to remove columns that may cause problems (duplicates)</a:t>
            </a:r>
          </a:p>
          <a:p>
            <a:endParaRPr lang="en-US" dirty="0"/>
          </a:p>
          <a:p>
            <a:r>
              <a:rPr lang="en-US" dirty="0"/>
              <a:t>New change! You CAN </a:t>
            </a:r>
            <a:r>
              <a:rPr lang="en-US" i="1" dirty="0" err="1"/>
              <a:t>pivot_wider</a:t>
            </a:r>
            <a:r>
              <a:rPr lang="en-US" i="1" dirty="0"/>
              <a:t> </a:t>
            </a:r>
            <a:r>
              <a:rPr lang="en-US" dirty="0"/>
              <a:t>more than one column! The </a:t>
            </a:r>
            <a:r>
              <a:rPr lang="en-US" i="1" dirty="0" err="1"/>
              <a:t>pivot_wider</a:t>
            </a:r>
            <a:r>
              <a:rPr lang="en-US" i="1" dirty="0"/>
              <a:t> </a:t>
            </a:r>
            <a:r>
              <a:rPr lang="en-US" dirty="0"/>
              <a:t>help file has information on how to do this,</a:t>
            </a:r>
          </a:p>
          <a:p>
            <a:pPr marL="0" indent="0">
              <a:buNone/>
            </a:pPr>
            <a:endParaRPr lang="en-US" dirty="0"/>
          </a:p>
        </p:txBody>
      </p:sp>
      <p:sp>
        <p:nvSpPr>
          <p:cNvPr id="4" name="Title 3"/>
          <p:cNvSpPr>
            <a:spLocks noGrp="1"/>
          </p:cNvSpPr>
          <p:nvPr>
            <p:ph type="title"/>
          </p:nvPr>
        </p:nvSpPr>
        <p:spPr/>
        <p:txBody>
          <a:bodyPr/>
          <a:lstStyle/>
          <a:p>
            <a:r>
              <a:rPr lang="en-US" dirty="0" err="1"/>
              <a:t>pivot_wider</a:t>
            </a:r>
            <a:r>
              <a:rPr lang="en-US" dirty="0"/>
              <a:t> Tips and Tricks</a:t>
            </a:r>
          </a:p>
        </p:txBody>
      </p:sp>
    </p:spTree>
    <p:extLst>
      <p:ext uri="{BB962C8B-B14F-4D97-AF65-F5344CB8AC3E}">
        <p14:creationId xmlns:p14="http://schemas.microsoft.com/office/powerpoint/2010/main" val="30898684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pic>
        <p:nvPicPr>
          <p:cNvPr id="4" name="Picture 3">
            <a:extLst>
              <a:ext uri="{FF2B5EF4-FFF2-40B4-BE49-F238E27FC236}">
                <a16:creationId xmlns:a16="http://schemas.microsoft.com/office/drawing/2014/main" id="{6B51E42D-C098-46EA-9347-91E87591FBED}"/>
              </a:ext>
            </a:extLst>
          </p:cNvPr>
          <p:cNvPicPr>
            <a:picLocks noChangeAspect="1"/>
          </p:cNvPicPr>
          <p:nvPr/>
        </p:nvPicPr>
        <p:blipFill rotWithShape="1">
          <a:blip r:embed="rId2"/>
          <a:srcRect l="3334" t="39630" r="49998" b="41111"/>
          <a:stretch/>
        </p:blipFill>
        <p:spPr>
          <a:xfrm>
            <a:off x="304800" y="2895600"/>
            <a:ext cx="8206154" cy="1905000"/>
          </a:xfrm>
          <a:prstGeom prst="rect">
            <a:avLst/>
          </a:prstGeom>
        </p:spPr>
      </p:pic>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spTree>
    <p:extLst>
      <p:ext uri="{BB962C8B-B14F-4D97-AF65-F5344CB8AC3E}">
        <p14:creationId xmlns:p14="http://schemas.microsoft.com/office/powerpoint/2010/main" val="17743683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0.92</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a:effectLst/>
                        </a:rPr>
                        <a:t>UPC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tc>
                  <a:txBody>
                    <a:bodyPr/>
                    <a:lstStyle/>
                    <a:p>
                      <a:pPr algn="r"/>
                      <a:r>
                        <a:rPr lang="en-US" sz="2400" dirty="0">
                          <a:effectLst/>
                        </a:rPr>
                        <a:t>0.90</a:t>
                      </a:r>
                    </a:p>
                  </a:txBody>
                  <a:tcPr marL="42879" marR="42879" marT="14293" marB="14293" anchor="ct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11481128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dirty="0">
                          <a:effectLst/>
                          <a:highlight>
                            <a:srgbClr val="FFFF00"/>
                          </a:highlight>
                        </a:rPr>
                        <a:t>UCC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0.92</a:t>
                      </a:r>
                    </a:p>
                  </a:txBody>
                  <a:tcPr marL="42879" marR="42879" marT="14293" marB="14293" anchor="ctr">
                    <a:solidFill>
                      <a:srgbClr val="FFC000"/>
                    </a:solidFill>
                  </a:tcPr>
                </a:tc>
                <a:tc>
                  <a:txBody>
                    <a:bodyPr/>
                    <a:lstStyle/>
                    <a:p>
                      <a:pPr algn="r"/>
                      <a:r>
                        <a:rPr lang="en-US" sz="2400" dirty="0">
                          <a:effectLst/>
                        </a:rPr>
                        <a:t>NA</a:t>
                      </a:r>
                      <a:endParaRPr lang="en-US" sz="2400" i="1" dirty="0">
                        <a:effectLst/>
                      </a:endParaRPr>
                    </a:p>
                  </a:txBody>
                  <a:tcPr marL="42879" marR="42879" marT="14293" marB="14293" anchor="ctr">
                    <a:solidFill>
                      <a:srgbClr val="FFC000"/>
                    </a:solidFill>
                  </a:tcP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dirty="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dirty="0">
                          <a:effectLst/>
                          <a:highlight>
                            <a:srgbClr val="FFFF00"/>
                          </a:highlight>
                        </a:rPr>
                        <a:t>UPC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NA</a:t>
                      </a:r>
                      <a:endParaRPr lang="en-US" sz="2400" i="1">
                        <a:effectLst/>
                      </a:endParaRPr>
                    </a:p>
                  </a:txBody>
                  <a:tcPr marL="42879" marR="42879" marT="14293" marB="14293" anchor="ctr">
                    <a:solidFill>
                      <a:srgbClr val="FFC000"/>
                    </a:solidFill>
                  </a:tcPr>
                </a:tc>
                <a:tc>
                  <a:txBody>
                    <a:bodyPr/>
                    <a:lstStyle/>
                    <a:p>
                      <a:pPr algn="r"/>
                      <a:r>
                        <a:rPr lang="en-US" sz="2400" dirty="0">
                          <a:effectLst/>
                        </a:rPr>
                        <a:t>0.90</a:t>
                      </a:r>
                    </a:p>
                  </a:txBody>
                  <a:tcPr marL="42879" marR="42879" marT="14293" marB="14293" anchor="ctr">
                    <a:solidFill>
                      <a:srgbClr val="FFC000"/>
                    </a:solidFill>
                  </a:tcP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26420845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sp>
        <p:nvSpPr>
          <p:cNvPr id="3" name="Title 2"/>
          <p:cNvSpPr>
            <a:spLocks noGrp="1"/>
          </p:cNvSpPr>
          <p:nvPr>
            <p:ph type="ctrTitle"/>
          </p:nvPr>
        </p:nvSpPr>
        <p:spPr/>
        <p:txBody>
          <a:bodyPr/>
          <a:lstStyle/>
          <a:p>
            <a:r>
              <a:rPr lang="en-US" dirty="0"/>
              <a:t>Reshaping Final Check</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2685" y="3992535"/>
            <a:ext cx="8284208" cy="1646265"/>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4018811"/>
            <a:ext cx="8190744" cy="153351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600">
                <a:latin typeface="Monaco"/>
                <a:ea typeface="Monaco"/>
                <a:cs typeface="Monaco"/>
                <a:sym typeface="Monaco"/>
              </a:defRPr>
            </a:pPr>
            <a:r>
              <a:rPr sz="2800" dirty="0" err="1">
                <a:latin typeface="Miriam Fixed" panose="020B0509050101010101" pitchFamily="49" charset="-79"/>
                <a:cs typeface="Miriam Fixed" panose="020B0509050101010101" pitchFamily="49" charset="-79"/>
              </a:rPr>
              <a:t>babynames</a:t>
            </a:r>
            <a:r>
              <a:rPr sz="28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sz="2800" dirty="0" err="1">
                <a:latin typeface="Miriam Fixed" panose="020B0509050101010101" pitchFamily="49" charset="-79"/>
                <a:cs typeface="Miriam Fixed" panose="020B0509050101010101" pitchFamily="49" charset="-79"/>
              </a:rPr>
              <a:t>group_by</a:t>
            </a:r>
            <a:r>
              <a:rPr sz="28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lang="en-US" sz="2800" dirty="0">
                <a:latin typeface="Miriam Fixed" panose="020B0509050101010101" pitchFamily="49" charset="-79"/>
                <a:cs typeface="Miriam Fixed" panose="020B0509050101010101" pitchFamily="49" charset="-79"/>
              </a:rPr>
              <a:t>summarize</a:t>
            </a:r>
            <a:r>
              <a:rPr sz="2800" dirty="0">
                <a:latin typeface="Miriam Fixed" panose="020B0509050101010101" pitchFamily="49" charset="-79"/>
                <a:cs typeface="Miriam Fixed" panose="020B0509050101010101" pitchFamily="49" charset="-79"/>
              </a:rPr>
              <a:t>(n = sum(n))</a:t>
            </a: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 children by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0" grpId="0" animBg="1"/>
      <p:bldP spid="106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clean_names()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0913200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0303" y="3250325"/>
            <a:ext cx="8286590" cy="2895599"/>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3276601"/>
            <a:ext cx="8190744" cy="23622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600">
                <a:latin typeface="Monaco"/>
                <a:ea typeface="Monaco"/>
                <a:cs typeface="Monaco"/>
                <a:sym typeface="Monaco"/>
              </a:defRPr>
            </a:pPr>
            <a:r>
              <a:rPr sz="2000" dirty="0" err="1">
                <a:latin typeface="Miriam Fixed" panose="020B0509050101010101" pitchFamily="49" charset="-79"/>
                <a:cs typeface="Miriam Fixed" panose="020B0509050101010101" pitchFamily="49" charset="-79"/>
              </a:rPr>
              <a:t>babynames</a:t>
            </a:r>
            <a:r>
              <a:rPr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sz="2000" dirty="0" err="1">
                <a:latin typeface="Miriam Fixed" panose="020B0509050101010101" pitchFamily="49" charset="-79"/>
                <a:cs typeface="Miriam Fixed" panose="020B0509050101010101" pitchFamily="49" charset="-79"/>
              </a:rPr>
              <a:t>group_by</a:t>
            </a:r>
            <a:r>
              <a:rPr sz="20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lang="en-US" sz="2000" dirty="0">
                <a:latin typeface="Miriam Fixed" panose="020B0509050101010101" pitchFamily="49" charset="-79"/>
                <a:cs typeface="Miriam Fixed" panose="020B0509050101010101" pitchFamily="49" charset="-79"/>
              </a:rPr>
              <a:t>summarize</a:t>
            </a:r>
            <a:r>
              <a:rPr sz="2000" dirty="0">
                <a:latin typeface="Miriam Fixed" panose="020B0509050101010101" pitchFamily="49" charset="-79"/>
                <a:cs typeface="Miriam Fixed" panose="020B0509050101010101" pitchFamily="49" charset="-79"/>
              </a:rPr>
              <a:t>(n = sum(n))</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pivot_wider</a:t>
            </a:r>
            <a:r>
              <a:rPr lang="en-US" sz="2000" dirty="0">
                <a:latin typeface="Miriam Fixed" panose="020B0509050101010101" pitchFamily="49" charset="-79"/>
                <a:cs typeface="Miriam Fixed" panose="020B0509050101010101" pitchFamily="49" charset="-79"/>
              </a:rPr>
              <a:t>(</a:t>
            </a:r>
            <a:r>
              <a:rPr lang="en-US" sz="2000" dirty="0" err="1">
                <a:latin typeface="Miriam Fixed" panose="020B0509050101010101" pitchFamily="49" charset="-79"/>
                <a:cs typeface="Miriam Fixed" panose="020B0509050101010101" pitchFamily="49" charset="-79"/>
              </a:rPr>
              <a:t>names_from</a:t>
            </a:r>
            <a:r>
              <a:rPr lang="en-US" sz="2000" dirty="0">
                <a:latin typeface="Miriam Fixed" panose="020B0509050101010101" pitchFamily="49" charset="-79"/>
                <a:cs typeface="Miriam Fixed" panose="020B0509050101010101" pitchFamily="49" charset="-79"/>
              </a:rPr>
              <a:t> = sex, </a:t>
            </a:r>
            <a:r>
              <a:rPr lang="en-US" sz="2000" dirty="0" err="1">
                <a:latin typeface="Miriam Fixed" panose="020B0509050101010101" pitchFamily="49" charset="-79"/>
                <a:cs typeface="Miriam Fixed" panose="020B0509050101010101" pitchFamily="49" charset="-79"/>
              </a:rPr>
              <a:t>values_from</a:t>
            </a:r>
            <a:r>
              <a:rPr lang="en-US" sz="2000" dirty="0">
                <a:latin typeface="Miriam Fixed" panose="020B0509050101010101" pitchFamily="49" charset="-79"/>
                <a:cs typeface="Miriam Fixed" panose="020B0509050101010101" pitchFamily="49" charset="-79"/>
              </a:rPr>
              <a:t> = n)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clean_names</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mutate(ratio = f / m)</a:t>
            </a:r>
            <a:endParaRPr sz="2000" dirty="0">
              <a:latin typeface="Miriam Fixed" panose="020B0509050101010101" pitchFamily="49" charset="-79"/>
              <a:cs typeface="Miriam Fixed" panose="020B0509050101010101" pitchFamily="49" charset="-79"/>
            </a:endParaRP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females each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extLst>
      <p:ext uri="{BB962C8B-B14F-4D97-AF65-F5344CB8AC3E}">
        <p14:creationId xmlns:p14="http://schemas.microsoft.com/office/powerpoint/2010/main" val="17922049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890588" y="2702591"/>
            <a:ext cx="7358063" cy="830997"/>
          </a:xfrm>
        </p:spPr>
        <p:txBody>
          <a:bodyPr/>
          <a:lstStyle/>
          <a:p>
            <a:r>
              <a:rPr lang="en-US" sz="4800" dirty="0"/>
              <a:t>clean_names – why?</a:t>
            </a:r>
            <a:endParaRPr lang="en-US" dirty="0"/>
          </a:p>
        </p:txBody>
      </p:sp>
    </p:spTree>
    <p:extLst>
      <p:ext uri="{BB962C8B-B14F-4D97-AF65-F5344CB8AC3E}">
        <p14:creationId xmlns:p14="http://schemas.microsoft.com/office/powerpoint/2010/main" val="124674517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sz="3200" dirty="0"/>
              <a:t>Cleaning an Excel Sheet</a:t>
            </a:r>
            <a:endParaRPr sz="3200" dirty="0"/>
          </a:p>
        </p:txBody>
      </p:sp>
      <p:sp>
        <p:nvSpPr>
          <p:cNvPr id="4" name="Rectangle 3"/>
          <p:cNvSpPr/>
          <p:nvPr/>
        </p:nvSpPr>
        <p:spPr>
          <a:xfrm>
            <a:off x="304799" y="1468583"/>
            <a:ext cx="8668285" cy="2308324"/>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&lt;- </a:t>
            </a:r>
            <a:r>
              <a:rPr lang="en-US" b="1" dirty="0">
                <a:solidFill>
                  <a:srgbClr val="00B050"/>
                </a:solidFill>
                <a:latin typeface="Miriam Fixed" panose="020B0509050101010101" pitchFamily="49" charset="-79"/>
                <a:cs typeface="Miriam Fixed" panose="020B0509050101010101" pitchFamily="49" charset="-79"/>
              </a:rPr>
              <a:t>read_excel</a:t>
            </a:r>
            <a:r>
              <a:rPr lang="en-US" dirty="0">
                <a:latin typeface="Miriam Fixed" panose="020B0509050101010101" pitchFamily="49" charset="-79"/>
                <a:cs typeface="Miriam Fixed" panose="020B0509050101010101" pitchFamily="49" charset="-79"/>
              </a:rPr>
              <a:t>(filepath, sheet=</a:t>
            </a:r>
            <a:r>
              <a:rPr lang="en-US" dirty="0">
                <a:solidFill>
                  <a:srgbClr val="0070C0"/>
                </a:solidFill>
                <a:latin typeface="Miriam Fixed" panose="020B0509050101010101" pitchFamily="49" charset="-79"/>
                <a:cs typeface="Miriam Fixed" panose="020B0509050101010101" pitchFamily="49" charset="-79"/>
              </a:rPr>
              <a:t>"Sheet1"</a:t>
            </a:r>
            <a:r>
              <a:rPr lang="en-US" dirty="0">
                <a:latin typeface="Miriam Fixed" panose="020B0509050101010101" pitchFamily="49" charset="-79"/>
                <a:cs typeface="Miriam Fixed" panose="020B0509050101010101" pitchFamily="49" charset="-79"/>
              </a:rPr>
              <a:t>, col_types = </a:t>
            </a:r>
            <a:r>
              <a:rPr lang="en-US" dirty="0">
                <a:solidFill>
                  <a:srgbClr val="0070C0"/>
                </a:solidFill>
                <a:latin typeface="Miriam Fixed" panose="020B0509050101010101" pitchFamily="49" charset="-79"/>
                <a:cs typeface="Miriam Fixed" panose="020B0509050101010101" pitchFamily="49" charset="-79"/>
              </a:rPr>
              <a:t>"text"</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a:solidFill>
                  <a:srgbClr val="00B050"/>
                </a:solidFill>
                <a:latin typeface="Miriam Fixed" panose="020B0509050101010101" pitchFamily="49" charset="-79"/>
                <a:cs typeface="Miriam Fixed" panose="020B0509050101010101" pitchFamily="49" charset="-79"/>
              </a:rPr>
              <a:t>clean_names</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a:solidFill>
                  <a:srgbClr val="00B050"/>
                </a:solidFill>
                <a:latin typeface="Miriam Fixed" panose="020B0509050101010101" pitchFamily="49" charset="-79"/>
                <a:cs typeface="Miriam Fixed" panose="020B0509050101010101" pitchFamily="49" charset="-79"/>
              </a:rPr>
              <a:t>remove_empty</a:t>
            </a:r>
            <a:r>
              <a:rPr lang="en-US" dirty="0">
                <a:latin typeface="Miriam Fixed" panose="020B0509050101010101" pitchFamily="49" charset="-79"/>
                <a:cs typeface="Miriam Fixed" panose="020B0509050101010101" pitchFamily="49" charset="-79"/>
              </a:rPr>
              <a:t>(c(</a:t>
            </a:r>
            <a:r>
              <a:rPr lang="en-US" dirty="0">
                <a:solidFill>
                  <a:srgbClr val="0070C0"/>
                </a:solidFill>
                <a:latin typeface="Miriam Fixed" panose="020B0509050101010101" pitchFamily="49" charset="-79"/>
                <a:cs typeface="Miriam Fixed" panose="020B0509050101010101" pitchFamily="49" charset="-79"/>
              </a:rPr>
              <a:t>“cols”, “rows”</a:t>
            </a:r>
            <a:r>
              <a:rPr lang="en-US" dirty="0">
                <a:latin typeface="Miriam Fixed" panose="020B0509050101010101" pitchFamily="49" charset="-79"/>
                <a:cs typeface="Miriam Fixed" panose="020B0509050101010101" pitchFamily="49" charset="-79"/>
              </a:rPr>
              <a:t>)) %&gt;%   </a:t>
            </a:r>
            <a:r>
              <a:rPr lang="en-US" b="1" dirty="0">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(entry_date, exit_date, student_id, years_in_uncommon), </a:t>
            </a:r>
            <a:r>
              <a:rPr lang="en-US" b="1" dirty="0">
                <a:solidFill>
                  <a:srgbClr val="00B050"/>
                </a:solidFill>
                <a:latin typeface="Miriam Fixed" panose="020B0509050101010101" pitchFamily="49" charset="-79"/>
                <a:cs typeface="Miriam Fixed" panose="020B0509050101010101" pitchFamily="49" charset="-79"/>
              </a:rPr>
              <a:t>as.numeric</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a:t>
            </a:r>
            <a:r>
              <a:rPr lang="en-US" b="1" dirty="0">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(entry_date, exit_date), janitor::</a:t>
            </a:r>
            <a:r>
              <a:rPr lang="en-US" b="1" dirty="0">
                <a:solidFill>
                  <a:srgbClr val="00B050"/>
                </a:solidFill>
                <a:latin typeface="Miriam Fixed" panose="020B0509050101010101" pitchFamily="49" charset="-79"/>
                <a:cs typeface="Miriam Fixed" panose="020B0509050101010101" pitchFamily="49" charset="-79"/>
              </a:rPr>
              <a:t>excel_numeric_to_date</a:t>
            </a:r>
            <a:r>
              <a:rPr lang="en-US" dirty="0">
                <a:latin typeface="Miriam Fixed" panose="020B0509050101010101" pitchFamily="49" charset="-79"/>
                <a:cs typeface="Miriam Fixed" panose="020B0509050101010101" pitchFamily="49" charset="-79"/>
              </a:rPr>
              <a:t>)</a:t>
            </a:r>
          </a:p>
        </p:txBody>
      </p:sp>
    </p:spTree>
  </p:cSld>
  <p:clrMapOvr>
    <a:masterClrMapping/>
  </p:clrMapOvr>
</p:sld>
</file>

<file path=ppt/theme/theme1.xml><?xml version="1.0" encoding="utf-8"?>
<a:theme xmlns:a="http://schemas.openxmlformats.org/drawingml/2006/main" name="FULL SCREEN_Uncommon Schools Powerpoint Template 12-13_20130114">
  <a:themeElements>
    <a:clrScheme name="Uncommon Colors">
      <a:dk1>
        <a:srgbClr val="3F3F3F"/>
      </a:dk1>
      <a:lt1>
        <a:sysClr val="window" lastClr="FFFFFF"/>
      </a:lt1>
      <a:dk2>
        <a:srgbClr val="919191"/>
      </a:dk2>
      <a:lt2>
        <a:srgbClr val="FFFFFF"/>
      </a:lt2>
      <a:accent1>
        <a:srgbClr val="12C1DF"/>
      </a:accent1>
      <a:accent2>
        <a:srgbClr val="919191"/>
      </a:accent2>
      <a:accent3>
        <a:srgbClr val="FFDD00"/>
      </a:accent3>
      <a:accent4>
        <a:srgbClr val="3F3F3F"/>
      </a:accent4>
      <a:accent5>
        <a:srgbClr val="9BEAF7"/>
      </a:accent5>
      <a:accent6>
        <a:srgbClr val="D3D3D3"/>
      </a:accent6>
      <a:hlink>
        <a:srgbClr val="12C1DF"/>
      </a:hlink>
      <a:folHlink>
        <a:srgbClr val="9BEAF7"/>
      </a:folHlink>
    </a:clrScheme>
    <a:fontScheme name="Uncommon Schools Fonts">
      <a:majorFont>
        <a:latin typeface="Franklin Gothic Boo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accent1"/>
          </a:solidFill>
        </a:ln>
      </a:spPr>
      <a:bodyPr rtlCol="0" anchor="ctr"/>
      <a:lstStyle>
        <a:defPPr algn="ctr">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FULL SCREEN_Uncommon Schools Powerpoint Template 12-13_20130114</Template>
  <TotalTime>6103</TotalTime>
  <Words>3185</Words>
  <Application>Microsoft Office PowerPoint</Application>
  <PresentationFormat>On-screen Show (4:3)</PresentationFormat>
  <Paragraphs>1585</Paragraphs>
  <Slides>70</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70</vt:i4>
      </vt:variant>
    </vt:vector>
  </HeadingPairs>
  <TitlesOfParts>
    <vt:vector size="80" baseType="lpstr">
      <vt:lpstr>Arial</vt:lpstr>
      <vt:lpstr>Calibri</vt:lpstr>
      <vt:lpstr>Franklin Gothic Book</vt:lpstr>
      <vt:lpstr>Helvetica</vt:lpstr>
      <vt:lpstr>Miriam Fixed</vt:lpstr>
      <vt:lpstr>Monaco</vt:lpstr>
      <vt:lpstr>Source Sans Pro</vt:lpstr>
      <vt:lpstr>Source Sans Pro ExtraLight</vt:lpstr>
      <vt:lpstr>Source Sans Pro Semibold</vt:lpstr>
      <vt:lpstr>FULL SCREEN_Uncommon Schools Powerpoint Template 12-13_20130114</vt:lpstr>
      <vt:lpstr>How to Take your Data from Messy to Tidy</vt:lpstr>
      <vt:lpstr>Hello world! My name is Erin</vt:lpstr>
      <vt:lpstr>PowerPoint Presentation</vt:lpstr>
      <vt:lpstr>Janitor</vt:lpstr>
      <vt:lpstr>PowerPoint Presentation</vt:lpstr>
      <vt:lpstr>Two Important Functions</vt:lpstr>
      <vt:lpstr>clean_names()</vt:lpstr>
      <vt:lpstr>PowerPoint Presentation</vt:lpstr>
      <vt:lpstr>Cleaning an Excel Sheet</vt:lpstr>
      <vt:lpstr>get_dupes()</vt:lpstr>
      <vt:lpstr>get_dupes - example </vt:lpstr>
      <vt:lpstr>get_dupes – example with student roster </vt:lpstr>
      <vt:lpstr>Practice – what does get_dupes do? </vt:lpstr>
      <vt:lpstr>Answer</vt:lpstr>
      <vt:lpstr>Correcting Duplicates</vt:lpstr>
      <vt:lpstr>Your Turn– Duplicates</vt:lpstr>
      <vt:lpstr>Tidy Data with tidyr()</vt:lpstr>
      <vt:lpstr>Quiz</vt:lpstr>
      <vt:lpstr>Quiz</vt:lpstr>
      <vt:lpstr>Tidy Data</vt:lpstr>
      <vt:lpstr>Tidy Data  is easy to manipulate</vt:lpstr>
      <vt:lpstr>pivot_longer()</vt:lpstr>
      <vt:lpstr>Toy Data - Wide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Final Answers – pivot_longer() practice</vt:lpstr>
      <vt:lpstr>PowerPoint Presentation</vt:lpstr>
      <vt:lpstr>PowerPoint Presentation</vt:lpstr>
      <vt:lpstr>PowerPoint Presentation</vt:lpstr>
      <vt:lpstr>PowerPoint Presentation</vt:lpstr>
      <vt:lpstr>PowerPoint Presentation</vt:lpstr>
      <vt:lpstr>pivot_longer()</vt:lpstr>
      <vt:lpstr>pivot_longer()</vt:lpstr>
      <vt:lpstr>pivot_longer()</vt:lpstr>
      <vt:lpstr>pivot_longer() - examples</vt:lpstr>
      <vt:lpstr>Check for Understanding</vt:lpstr>
      <vt:lpstr>Check for Understanding</vt:lpstr>
      <vt:lpstr>pivot_wider()</vt:lpstr>
      <vt:lpstr>Toy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pivot_wider()</vt:lpstr>
      <vt:lpstr>PowerPoint Presentation</vt:lpstr>
      <vt:lpstr>pivot_wider Tips and Tricks</vt:lpstr>
      <vt:lpstr>wide_fail</vt:lpstr>
      <vt:lpstr>wide_fail</vt:lpstr>
      <vt:lpstr>wide_fail</vt:lpstr>
      <vt:lpstr>Reshaping Final Check</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Janitor</dc:title>
  <dc:creator>Erin Grand</dc:creator>
  <cp:lastModifiedBy>Erin Grand</cp:lastModifiedBy>
  <cp:revision>44</cp:revision>
  <dcterms:created xsi:type="dcterms:W3CDTF">2018-08-06T18:59:35Z</dcterms:created>
  <dcterms:modified xsi:type="dcterms:W3CDTF">2020-09-23T00:47:31Z</dcterms:modified>
</cp:coreProperties>
</file>